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6" r:id="rId2"/>
    <p:sldId id="301" r:id="rId3"/>
    <p:sldId id="258" r:id="rId4"/>
    <p:sldId id="297" r:id="rId5"/>
    <p:sldId id="259" r:id="rId6"/>
    <p:sldId id="263" r:id="rId7"/>
    <p:sldId id="264" r:id="rId8"/>
    <p:sldId id="266" r:id="rId9"/>
    <p:sldId id="293" r:id="rId10"/>
    <p:sldId id="271" r:id="rId11"/>
    <p:sldId id="273" r:id="rId12"/>
    <p:sldId id="299" r:id="rId13"/>
    <p:sldId id="294" r:id="rId14"/>
    <p:sldId id="291" r:id="rId15"/>
    <p:sldId id="275" r:id="rId16"/>
    <p:sldId id="276" r:id="rId17"/>
    <p:sldId id="277" r:id="rId18"/>
    <p:sldId id="278" r:id="rId19"/>
    <p:sldId id="279" r:id="rId20"/>
    <p:sldId id="282" r:id="rId21"/>
    <p:sldId id="280" r:id="rId22"/>
    <p:sldId id="284" r:id="rId23"/>
    <p:sldId id="295" r:id="rId24"/>
    <p:sldId id="285" r:id="rId25"/>
    <p:sldId id="286" r:id="rId26"/>
    <p:sldId id="287" r:id="rId27"/>
    <p:sldId id="288" r:id="rId28"/>
    <p:sldId id="289" r:id="rId29"/>
    <p:sldId id="283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>
      <p:cViewPr varScale="1">
        <p:scale>
          <a:sx n="97" d="100"/>
          <a:sy n="97" d="100"/>
        </p:scale>
        <p:origin x="12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242E7-67CC-4793-8971-20C34FA7C7E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0E01-5227-4C5F-A42B-CD3A2963C1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59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AECC4C0-C46C-4801-A483-9CB80F8667AD}" type="datetimeFigureOut">
              <a:rPr lang="es-ES" smtClean="0"/>
              <a:t>12/07/2021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D161F9-76AD-4284-98BA-B23C5814B299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0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3.png"/><Relationship Id="rId11" Type="http://schemas.openxmlformats.org/officeDocument/2006/relationships/image" Target="../media/image5.png"/><Relationship Id="rId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rot="19140000">
            <a:off x="615276" y="1190569"/>
            <a:ext cx="5648623" cy="1819603"/>
          </a:xfrm>
        </p:spPr>
        <p:txBody>
          <a:bodyPr>
            <a:normAutofit/>
          </a:bodyPr>
          <a:lstStyle/>
          <a:p>
            <a:r>
              <a:rPr lang="es-ES" b="1" dirty="0">
                <a:latin typeface="Arial" pitchFamily="34" charset="0"/>
                <a:cs typeface="Arial" pitchFamily="34" charset="0"/>
              </a:rPr>
              <a:t>INICIACIÓN</a:t>
            </a:r>
            <a:r>
              <a:rPr lang="es-ES" dirty="0">
                <a:latin typeface="Arial" pitchFamily="34" charset="0"/>
                <a:cs typeface="Arial" pitchFamily="34" charset="0"/>
              </a:rPr>
              <a:t> A LA Estimulación cognitiva en casa.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040" y="6397711"/>
            <a:ext cx="2267909" cy="47552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90"/>
    </mc:Choice>
    <mc:Fallback xmlns=""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693" y="188640"/>
            <a:ext cx="7520940" cy="548640"/>
          </a:xfrm>
        </p:spPr>
        <p:txBody>
          <a:bodyPr/>
          <a:lstStyle/>
          <a:p>
            <a:r>
              <a:rPr lang="es-ES" cap="none" dirty="0"/>
              <a:t>¿Qué tienen en común estas actividades?</a:t>
            </a:r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520" y="761197"/>
            <a:ext cx="3496605" cy="233107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044610" y="530120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MEMORIA PROCEDIMENTAL (y m. automática)</a:t>
            </a:r>
            <a:r>
              <a:rPr lang="es-ES" dirty="0">
                <a:solidFill>
                  <a:schemeClr val="bg1"/>
                </a:solidFill>
              </a:rPr>
              <a:t>: </a:t>
            </a:r>
            <a:r>
              <a:rPr lang="es-ES" i="1" dirty="0">
                <a:solidFill>
                  <a:schemeClr val="bg1"/>
                </a:solidFill>
              </a:rPr>
              <a:t>sé hacerlo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Pero…</a:t>
            </a:r>
          </a:p>
          <a:p>
            <a:r>
              <a:rPr lang="es-ES" dirty="0">
                <a:solidFill>
                  <a:schemeClr val="bg1"/>
                </a:solidFill>
              </a:rPr>
              <a:t>Cuidado con las actividades que puedan resultar peligrosas: Conducir, etc.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64521"/>
            <a:ext cx="1737511" cy="7254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103" y="6382471"/>
            <a:ext cx="2267909" cy="47552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70" y="3137265"/>
            <a:ext cx="2886504" cy="202684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0032" y="751638"/>
            <a:ext cx="2558976" cy="43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55"/>
    </mc:Choice>
    <mc:Fallback xmlns="">
      <p:transition spd="slow" advTm="4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741" y="236216"/>
            <a:ext cx="8914426" cy="548640"/>
          </a:xfrm>
        </p:spPr>
        <p:txBody>
          <a:bodyPr/>
          <a:lstStyle/>
          <a:p>
            <a:r>
              <a:rPr lang="es-ES" b="1" dirty="0"/>
              <a:t>MEMORIA REMOTA-AUTOBIOGRÁFICA</a:t>
            </a:r>
            <a:r>
              <a:rPr lang="es-ES" dirty="0"/>
              <a:t> + FLUIDEZ VERBAL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11560" y="908720"/>
            <a:ext cx="3583309" cy="72008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  <a:cs typeface="Arial" pitchFamily="34" charset="0"/>
              </a:rPr>
              <a:t>Radio, peinadora, bañadores de la época…</a:t>
            </a:r>
            <a:r>
              <a:rPr lang="es-ES" dirty="0"/>
              <a:t>	</a:t>
            </a: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19150" y="1818481"/>
            <a:ext cx="3105150" cy="2070100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36544" y="620687"/>
            <a:ext cx="3703912" cy="1152128"/>
          </a:xfrm>
        </p:spPr>
        <p:txBody>
          <a:bodyPr>
            <a:normAutofit/>
          </a:bodyPr>
          <a:lstStyle/>
          <a:p>
            <a:pPr algn="ctr"/>
            <a:r>
              <a:rPr lang="es-ES" b="1" dirty="0">
                <a:latin typeface="Bradley Hand ITC" panose="03070402050302030203" pitchFamily="66" charset="0"/>
                <a:cs typeface="Arial" pitchFamily="34" charset="0"/>
              </a:rPr>
              <a:t>Verbena del barrio, la plaza de santa cruz, la construcción del edificio… 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112344" cy="2303216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54" y="1844824"/>
            <a:ext cx="3373860" cy="205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819150" y="4187869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dirty="0"/>
              <a:t>Fotos de objetos, fotos de su álbum.</a:t>
            </a:r>
          </a:p>
          <a:p>
            <a:r>
              <a:rPr lang="es-ES" dirty="0"/>
              <a:t>Objetos reales.</a:t>
            </a:r>
          </a:p>
          <a:p>
            <a:r>
              <a:rPr lang="es-ES" dirty="0">
                <a:solidFill>
                  <a:schemeClr val="bg1"/>
                </a:solidFill>
              </a:rPr>
              <a:t>Imágenes de Internet.</a:t>
            </a:r>
          </a:p>
          <a:p>
            <a:r>
              <a:rPr lang="es-ES" dirty="0">
                <a:solidFill>
                  <a:schemeClr val="bg1"/>
                </a:solidFill>
              </a:rPr>
              <a:t>Preguntar por juegos .                            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¡¡Importante!! Conocer sobre su vida (si eres cuidador profesional)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07228"/>
            <a:ext cx="1737511" cy="7254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500" y="6377251"/>
            <a:ext cx="2267909" cy="47552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75"/>
    </mc:Choice>
    <mc:Fallback xmlns="">
      <p:transition spd="slow" advTm="7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Memoria </a:t>
            </a:r>
            <a:r>
              <a:rPr lang="es-ES" dirty="0" smtClean="0"/>
              <a:t>episódica e inmediata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00192" y="1495609"/>
            <a:ext cx="2115716" cy="3555733"/>
          </a:xfrm>
        </p:spPr>
        <p:txBody>
          <a:bodyPr/>
          <a:lstStyle/>
          <a:p>
            <a:r>
              <a:rPr lang="es-ES" dirty="0"/>
              <a:t>Comentar series, películas.</a:t>
            </a:r>
          </a:p>
          <a:p>
            <a:r>
              <a:rPr lang="es-ES" dirty="0"/>
              <a:t>Preguntar cuando </a:t>
            </a:r>
            <a:r>
              <a:rPr lang="es-ES" u="sng" dirty="0"/>
              <a:t>acaba de ocurrir</a:t>
            </a:r>
            <a:r>
              <a:rPr lang="es-ES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" y="6132513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091" y="6384375"/>
            <a:ext cx="2267909" cy="4755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1124744"/>
            <a:ext cx="5796136" cy="385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8"/>
    </mc:Choice>
    <mc:Fallback>
      <p:transition spd="slow" advTm="15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68755" y="334944"/>
            <a:ext cx="8141528" cy="429760"/>
          </a:xfrm>
        </p:spPr>
        <p:txBody>
          <a:bodyPr/>
          <a:lstStyle/>
          <a:p>
            <a:r>
              <a:rPr lang="es-ES" dirty="0"/>
              <a:t>Memoria </a:t>
            </a:r>
            <a:r>
              <a:rPr lang="es-ES" dirty="0" smtClean="0"/>
              <a:t>remota y procedimental </a:t>
            </a:r>
            <a:br>
              <a:rPr lang="es-ES" dirty="0" smtClean="0"/>
            </a:br>
            <a:r>
              <a:rPr lang="es-ES" dirty="0" smtClean="0"/>
              <a:t>(</a:t>
            </a:r>
            <a:r>
              <a:rPr lang="es-ES" dirty="0"/>
              <a:t>Y GNOSIA AUDITIVA)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64626"/>
            <a:ext cx="8424936" cy="567237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i="1" dirty="0"/>
              <a:t>¿Y si además </a:t>
            </a:r>
            <a:r>
              <a:rPr lang="es-ES" sz="1800" i="1" dirty="0">
                <a:solidFill>
                  <a:schemeClr val="accent2">
                    <a:lumMod val="75000"/>
                  </a:schemeClr>
                </a:solidFill>
              </a:rPr>
              <a:t>bailo</a:t>
            </a:r>
            <a:r>
              <a:rPr lang="es-ES" i="1" dirty="0"/>
              <a:t>?  ¿Se os va el cuerpo cuando escucháis música? ;) </a:t>
            </a:r>
          </a:p>
          <a:p>
            <a:pPr algn="ctr"/>
            <a:r>
              <a:rPr lang="es-ES" i="1" dirty="0"/>
              <a:t>(M. PROCEDIMENTAL)</a:t>
            </a:r>
          </a:p>
          <a:p>
            <a:pPr algn="ctr"/>
            <a:endParaRPr lang="es-ES" i="1" dirty="0"/>
          </a:p>
          <a:p>
            <a:pPr algn="ctr"/>
            <a:endParaRPr lang="es-ES" i="1" dirty="0"/>
          </a:p>
          <a:p>
            <a:pPr algn="ctr"/>
            <a:endParaRPr lang="es-ES" i="1" dirty="0"/>
          </a:p>
          <a:p>
            <a:pPr algn="ctr"/>
            <a:endParaRPr lang="es-ES" i="1" dirty="0"/>
          </a:p>
          <a:p>
            <a:pPr algn="ctr"/>
            <a:endParaRPr lang="es-ES" i="1" dirty="0" smtClean="0"/>
          </a:p>
          <a:p>
            <a:pPr algn="ctr"/>
            <a:endParaRPr lang="es-ES" i="1" dirty="0"/>
          </a:p>
          <a:p>
            <a:pPr algn="ctr"/>
            <a:endParaRPr lang="es-ES" i="1" dirty="0" smtClean="0"/>
          </a:p>
          <a:p>
            <a:pPr algn="ctr"/>
            <a:endParaRPr lang="es-ES" i="1" dirty="0"/>
          </a:p>
          <a:p>
            <a:r>
              <a:rPr lang="es-ES" dirty="0" smtClean="0"/>
              <a:t>                                 ESTIMULAMOS</a:t>
            </a:r>
            <a:r>
              <a:rPr lang="es-ES" dirty="0"/>
              <a:t>: Coordinación movimientos (planificación).</a:t>
            </a:r>
          </a:p>
          <a:p>
            <a:r>
              <a:rPr lang="es-ES" dirty="0"/>
              <a:t>		          </a:t>
            </a:r>
            <a:r>
              <a:rPr lang="es-ES" dirty="0" smtClean="0"/>
              <a:t>      Posición </a:t>
            </a:r>
            <a:r>
              <a:rPr lang="es-ES" dirty="0"/>
              <a:t>espacial (función espacial).</a:t>
            </a:r>
          </a:p>
          <a:p>
            <a:r>
              <a:rPr lang="es-ES" dirty="0"/>
              <a:t>		        </a:t>
            </a:r>
            <a:r>
              <a:rPr lang="es-ES" dirty="0" smtClean="0"/>
              <a:t>        </a:t>
            </a:r>
            <a:r>
              <a:rPr lang="es-ES" dirty="0" smtClean="0"/>
              <a:t>Centros </a:t>
            </a:r>
            <a:r>
              <a:rPr lang="es-ES" dirty="0"/>
              <a:t>de recompensa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dirty="0"/>
              <a:t>Neurotransmisores: endorfinas, dopamina.</a:t>
            </a:r>
          </a:p>
          <a:p>
            <a:endParaRPr lang="es-ES" dirty="0"/>
          </a:p>
          <a:p>
            <a:r>
              <a:rPr lang="es-ES" dirty="0"/>
              <a:t>             </a:t>
            </a:r>
            <a:r>
              <a:rPr lang="es-ES" dirty="0" smtClean="0"/>
              <a:t>      GANAN</a:t>
            </a:r>
            <a:r>
              <a:rPr lang="es-ES" dirty="0"/>
              <a:t>: Reducción del estrés.</a:t>
            </a:r>
          </a:p>
          <a:p>
            <a:r>
              <a:rPr lang="es-ES" dirty="0"/>
              <a:t>	                    </a:t>
            </a:r>
            <a:r>
              <a:rPr lang="es-ES" dirty="0" smtClean="0"/>
              <a:t>      Oxigenar </a:t>
            </a:r>
            <a:r>
              <a:rPr lang="es-ES" dirty="0"/>
              <a:t>el cerebro.</a:t>
            </a:r>
          </a:p>
          <a:p>
            <a:r>
              <a:rPr lang="es-ES" dirty="0"/>
              <a:t>	                    </a:t>
            </a:r>
            <a:r>
              <a:rPr lang="es-ES" dirty="0" smtClean="0"/>
              <a:t>      Aumento </a:t>
            </a:r>
            <a:r>
              <a:rPr lang="es-ES" dirty="0"/>
              <a:t>de SB.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21857"/>
            <a:ext cx="1737511" cy="7254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884" y="6354660"/>
            <a:ext cx="2267909" cy="4755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55" y="1340768"/>
            <a:ext cx="1901957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6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41"/>
    </mc:Choice>
    <mc:Fallback>
      <p:transition spd="slow" advTm="28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92696"/>
            <a:ext cx="7520940" cy="548640"/>
          </a:xfrm>
        </p:spPr>
        <p:txBody>
          <a:bodyPr/>
          <a:lstStyle/>
          <a:p>
            <a:r>
              <a:rPr lang="es-ES" dirty="0">
                <a:solidFill>
                  <a:schemeClr val="accent4">
                    <a:lumMod val="50000"/>
                  </a:schemeClr>
                </a:solidFill>
              </a:rPr>
              <a:t>Árbol genealógico </a:t>
            </a:r>
            <a:r>
              <a:rPr lang="es-ES" dirty="0">
                <a:sym typeface="Wingdings" pitchFamily="2" charset="2"/>
              </a:rPr>
              <a:t></a:t>
            </a:r>
            <a:r>
              <a:rPr lang="es-ES" sz="2000" dirty="0">
                <a:sym typeface="Wingdings" pitchFamily="2" charset="2"/>
              </a:rPr>
              <a:t> memoria autobiográfica</a:t>
            </a:r>
            <a:endParaRPr lang="es-ES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84784"/>
            <a:ext cx="4234011" cy="33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243" y="6382471"/>
            <a:ext cx="2267909" cy="4755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1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18"/>
    </mc:Choice>
    <mc:Fallback>
      <p:transition spd="slow" advTm="70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8064" y="758478"/>
            <a:ext cx="3736453" cy="748597"/>
          </a:xfrm>
        </p:spPr>
        <p:txBody>
          <a:bodyPr/>
          <a:lstStyle/>
          <a:p>
            <a: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  <a:t>GNOSIAS AUDITIVAS</a:t>
            </a:r>
            <a:br>
              <a:rPr lang="es-ES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s-ES" sz="2000" dirty="0"/>
              <a:t>Música</a:t>
            </a:r>
            <a:r>
              <a:rPr lang="es-ES" dirty="0"/>
              <a:t>: </a:t>
            </a:r>
            <a:r>
              <a:rPr lang="es-ES" sz="1600" dirty="0"/>
              <a:t>MEMORIA REMOTA</a:t>
            </a:r>
            <a:br>
              <a:rPr lang="es-ES" sz="1600" dirty="0"/>
            </a:br>
            <a:r>
              <a:rPr lang="es-ES" sz="1800" b="1" dirty="0"/>
              <a:t>Otras </a:t>
            </a:r>
            <a:r>
              <a:rPr lang="es-ES" sz="1800" b="1" dirty="0" err="1"/>
              <a:t>gnosias</a:t>
            </a:r>
            <a:r>
              <a:rPr lang="es-ES" sz="1800" b="1" dirty="0"/>
              <a:t> auditivas</a:t>
            </a:r>
            <a:r>
              <a:rPr lang="es-ES" sz="1600" dirty="0"/>
              <a:t>: sonidos de llaves, puerta</a:t>
            </a:r>
            <a:r>
              <a:rPr lang="es-ES" sz="1600" dirty="0" smtClean="0"/>
              <a:t>, </a:t>
            </a:r>
            <a:r>
              <a:rPr lang="es-ES" sz="1600" dirty="0"/>
              <a:t>ambulancia</a:t>
            </a:r>
            <a:r>
              <a:rPr lang="es-ES" sz="1600" dirty="0" smtClean="0"/>
              <a:t>, </a:t>
            </a:r>
            <a:r>
              <a:rPr lang="es-ES" sz="1600" dirty="0"/>
              <a:t>etc</a:t>
            </a:r>
            <a:r>
              <a:rPr lang="es-ES" dirty="0"/>
              <a:t>. </a:t>
            </a:r>
            <a:br>
              <a:rPr lang="es-ES" dirty="0"/>
            </a:b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922379"/>
            <a:ext cx="8352928" cy="4536504"/>
          </a:xfrm>
        </p:spPr>
        <p:txBody>
          <a:bodyPr>
            <a:normAutofit lnSpcReduction="10000"/>
          </a:bodyPr>
          <a:lstStyle/>
          <a:p>
            <a:pPr marL="0" indent="0"/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 marL="0" indent="0"/>
            <a:r>
              <a:rPr lang="es-ES" dirty="0"/>
              <a:t>    </a:t>
            </a:r>
          </a:p>
          <a:p>
            <a:pPr marL="0" indent="0"/>
            <a:endParaRPr lang="es-ES" dirty="0"/>
          </a:p>
          <a:p>
            <a:pPr marL="0" indent="0"/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sz="2200" dirty="0"/>
          </a:p>
          <a:p>
            <a:pPr marL="0" indent="0"/>
            <a:r>
              <a:rPr lang="es-ES" sz="2200" dirty="0"/>
              <a:t>                                </a:t>
            </a:r>
            <a:r>
              <a:rPr lang="es-ES" sz="2200" dirty="0" smtClean="0"/>
              <a:t>  </a:t>
            </a:r>
            <a:r>
              <a:rPr lang="es-ES" sz="2200" dirty="0"/>
              <a:t>Texturas, materiales, objetos </a:t>
            </a:r>
            <a:r>
              <a:rPr lang="es-ES" sz="2200" dirty="0" smtClean="0"/>
              <a:t>cotidianos</a:t>
            </a:r>
            <a:endParaRPr lang="es-ES" sz="2200" dirty="0">
              <a:sym typeface="Wingdings" pitchFamily="2" charset="2"/>
            </a:endParaRPr>
          </a:p>
          <a:p>
            <a:pPr marL="237744" lvl="2" indent="0">
              <a:buNone/>
            </a:pPr>
            <a:r>
              <a:rPr lang="es-ES" sz="2200" dirty="0">
                <a:sym typeface="Wingdings" pitchFamily="2" charset="2"/>
              </a:rPr>
              <a:t>                                </a:t>
            </a:r>
            <a:r>
              <a:rPr lang="es-ES" sz="2200" dirty="0" smtClean="0">
                <a:sym typeface="Wingdings" pitchFamily="2" charset="2"/>
              </a:rPr>
              <a:t> </a:t>
            </a:r>
            <a:r>
              <a:rPr lang="es-ES" sz="2200" dirty="0">
                <a:sym typeface="Wingdings" pitchFamily="2" charset="2"/>
              </a:rPr>
              <a:t>¿Cómo es?</a:t>
            </a:r>
          </a:p>
          <a:p>
            <a:pPr marL="237744" lvl="2" indent="0">
              <a:buNone/>
            </a:pPr>
            <a:r>
              <a:rPr lang="es-ES" sz="2200" dirty="0">
                <a:sym typeface="Wingdings" pitchFamily="2" charset="2"/>
              </a:rPr>
              <a:t>                                 </a:t>
            </a:r>
            <a:r>
              <a:rPr lang="es-ES" sz="2200" dirty="0" smtClean="0">
                <a:sym typeface="Wingdings" pitchFamily="2" charset="2"/>
              </a:rPr>
              <a:t>¿</a:t>
            </a:r>
            <a:r>
              <a:rPr lang="es-ES" sz="2200" dirty="0">
                <a:sym typeface="Wingdings" pitchFamily="2" charset="2"/>
              </a:rPr>
              <a:t>Qué es?</a:t>
            </a:r>
          </a:p>
          <a:p>
            <a:pPr lvl="2">
              <a:buFontTx/>
              <a:buChar char="-"/>
            </a:pPr>
            <a:r>
              <a:rPr lang="es-ES" sz="2200" dirty="0">
                <a:sym typeface="Wingdings" pitchFamily="2" charset="2"/>
              </a:rPr>
              <a:t>                               </a:t>
            </a:r>
            <a:r>
              <a:rPr lang="es-ES" sz="2200" dirty="0" smtClean="0">
                <a:sym typeface="Wingdings" pitchFamily="2" charset="2"/>
              </a:rPr>
              <a:t>Comparar </a:t>
            </a:r>
            <a:r>
              <a:rPr lang="es-ES" sz="2200" dirty="0">
                <a:sym typeface="Wingdings" pitchFamily="2" charset="2"/>
              </a:rPr>
              <a:t>entre dos muestras.</a:t>
            </a:r>
          </a:p>
          <a:p>
            <a:pPr lvl="2">
              <a:buFontTx/>
              <a:buChar char="-"/>
            </a:pPr>
            <a:r>
              <a:rPr lang="es-ES" sz="2200" dirty="0">
                <a:sym typeface="Wingdings" pitchFamily="2" charset="2"/>
              </a:rPr>
              <a:t>                               </a:t>
            </a:r>
            <a:r>
              <a:rPr lang="es-ES" sz="2200" dirty="0" smtClean="0">
                <a:sym typeface="Wingdings" pitchFamily="2" charset="2"/>
              </a:rPr>
              <a:t>Facilitar </a:t>
            </a:r>
            <a:r>
              <a:rPr lang="es-ES" sz="2200" dirty="0">
                <a:sym typeface="Wingdings" pitchFamily="2" charset="2"/>
              </a:rPr>
              <a:t>la </a:t>
            </a:r>
            <a:r>
              <a:rPr lang="es-ES" sz="2200" dirty="0" smtClean="0">
                <a:sym typeface="Wingdings" pitchFamily="2" charset="2"/>
              </a:rPr>
              <a:t>respuesta  </a:t>
            </a:r>
            <a:r>
              <a:rPr lang="es-ES" sz="2200" dirty="0">
                <a:sym typeface="Wingdings" pitchFamily="2" charset="2"/>
              </a:rPr>
              <a:t>= </a:t>
            </a:r>
            <a:r>
              <a:rPr lang="es-ES" sz="2200" dirty="0" smtClean="0">
                <a:sym typeface="Wingdings" pitchFamily="2" charset="2"/>
              </a:rPr>
              <a:t> darle </a:t>
            </a:r>
            <a:r>
              <a:rPr lang="es-ES" sz="2200" dirty="0">
                <a:sym typeface="Wingdings" pitchFamily="2" charset="2"/>
              </a:rPr>
              <a:t>la respuesta </a:t>
            </a:r>
            <a:r>
              <a:rPr lang="es-ES" sz="2200" dirty="0" smtClean="0">
                <a:sym typeface="Wingdings" pitchFamily="2" charset="2"/>
              </a:rPr>
              <a:t>        			correcta</a:t>
            </a:r>
            <a:r>
              <a:rPr lang="es-ES" sz="2200" dirty="0">
                <a:sym typeface="Wingdings" pitchFamily="2" charset="2"/>
              </a:rPr>
              <a:t>.</a:t>
            </a:r>
          </a:p>
          <a:p>
            <a:pPr lvl="2">
              <a:buFontTx/>
              <a:buChar char="-"/>
            </a:pPr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5955910" y="3439078"/>
            <a:ext cx="2928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6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GNOSIAS TÁCTILES</a:t>
            </a:r>
          </a:p>
        </p:txBody>
      </p:sp>
      <p:cxnSp>
        <p:nvCxnSpPr>
          <p:cNvPr id="6" name="5 Conector recto"/>
          <p:cNvCxnSpPr/>
          <p:nvPr/>
        </p:nvCxnSpPr>
        <p:spPr>
          <a:xfrm flipH="1">
            <a:off x="5076056" y="5473402"/>
            <a:ext cx="72008" cy="360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Y:\06-Fotos\2019\IMG_20190122_1437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2" r="26149"/>
          <a:stretch/>
        </p:blipFill>
        <p:spPr bwMode="auto">
          <a:xfrm rot="16829925">
            <a:off x="7599406" y="4151628"/>
            <a:ext cx="1336350" cy="15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2196" y="6359431"/>
            <a:ext cx="2267909" cy="4755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2" y="2115513"/>
            <a:ext cx="1944290" cy="146278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7" y="3607448"/>
            <a:ext cx="1568256" cy="18446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5440" y="2117651"/>
            <a:ext cx="2351472" cy="15676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2088" y="2129867"/>
            <a:ext cx="1605608" cy="155543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2872" y="2150730"/>
            <a:ext cx="2744912" cy="13441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87580"/>
            <a:ext cx="2598357" cy="141949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4372" y="97626"/>
            <a:ext cx="821456" cy="144867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2043" y="166264"/>
            <a:ext cx="1516661" cy="131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6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03"/>
    </mc:Choice>
    <mc:Fallback>
      <p:transition spd="slow" advTm="12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87250"/>
            <a:ext cx="7520940" cy="548640"/>
          </a:xfrm>
        </p:spPr>
        <p:txBody>
          <a:bodyPr/>
          <a:lstStyle/>
          <a:p>
            <a:r>
              <a:rPr lang="es-ES" dirty="0" smtClean="0"/>
              <a:t>Reconocimiento de emociones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8864"/>
            <a:ext cx="1737511" cy="7254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369" y="6355271"/>
            <a:ext cx="2397632" cy="5027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663604"/>
            <a:ext cx="4247964" cy="28319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376" y="3594097"/>
            <a:ext cx="1964820" cy="29472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0302" y="3401170"/>
            <a:ext cx="2804802" cy="28749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520" y="3596405"/>
            <a:ext cx="2561467" cy="167620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7107" y="736156"/>
            <a:ext cx="3920993" cy="261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99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04"/>
    </mc:Choice>
    <mc:Fallback>
      <p:transition spd="slow" advTm="8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20940" cy="548640"/>
          </a:xfrm>
        </p:spPr>
        <p:txBody>
          <a:bodyPr/>
          <a:lstStyle/>
          <a:p>
            <a:r>
              <a:rPr lang="es-ES" dirty="0" smtClean="0"/>
              <a:t>Cuáles son las emociones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3240360" cy="5486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sz="1800" b="1" dirty="0">
                <a:solidFill>
                  <a:srgbClr val="7030A0"/>
                </a:solidFill>
              </a:rPr>
              <a:t>BÁSICAS</a:t>
            </a:r>
            <a:r>
              <a:rPr lang="es-ES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3568" y="2060848"/>
            <a:ext cx="3200400" cy="310896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dirty="0"/>
              <a:t>Felicidad-Alegría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Tristeza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Enfado-Rabia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Sorpresa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Miedo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Disgusto-Asco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6016" y="1556792"/>
            <a:ext cx="3200400" cy="54864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s-ES" sz="1800" b="1" dirty="0">
                <a:solidFill>
                  <a:srgbClr val="7030A0"/>
                </a:solidFill>
              </a:rPr>
              <a:t>SECUNDARIAS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6016" y="2060848"/>
            <a:ext cx="3200400" cy="310896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dirty="0"/>
              <a:t>Euforia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Decepción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Impotencia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Sobresalto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Preocupación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Desprecio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461" y="6382471"/>
            <a:ext cx="2267909" cy="47552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03"/>
    </mc:Choice>
    <mc:Fallback>
      <p:transition spd="slow" advTm="38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49771"/>
            <a:ext cx="7520940" cy="548640"/>
          </a:xfrm>
        </p:spPr>
        <p:txBody>
          <a:bodyPr/>
          <a:lstStyle/>
          <a:p>
            <a:r>
              <a:rPr lang="es-ES" cap="none" dirty="0" smtClean="0"/>
              <a:t>Reconocimiento de olores (m. remota)</a:t>
            </a:r>
            <a:endParaRPr lang="es-ES" cap="none" dirty="0"/>
          </a:p>
        </p:txBody>
      </p:sp>
      <p:sp>
        <p:nvSpPr>
          <p:cNvPr id="4" name="AutoShape 7" descr="Resultado de imagen de jab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545" y="6382471"/>
            <a:ext cx="2267909" cy="47552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947" y="2650207"/>
            <a:ext cx="1975436" cy="392390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79865" y="893318"/>
            <a:ext cx="3211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-Comidas: guisos, etc.</a:t>
            </a:r>
          </a:p>
          <a:p>
            <a:r>
              <a:rPr lang="es-ES" dirty="0" smtClean="0"/>
              <a:t>-Perfumes</a:t>
            </a:r>
          </a:p>
          <a:p>
            <a:r>
              <a:rPr lang="es-ES" dirty="0" smtClean="0"/>
              <a:t>-Jabones</a:t>
            </a:r>
          </a:p>
          <a:p>
            <a:r>
              <a:rPr lang="es-ES" dirty="0" smtClean="0"/>
              <a:t>-Vino</a:t>
            </a:r>
          </a:p>
          <a:p>
            <a:r>
              <a:rPr lang="es-ES" dirty="0" smtClean="0"/>
              <a:t>-Plantas aromáticas: perejil, etc.</a:t>
            </a:r>
          </a:p>
          <a:p>
            <a:r>
              <a:rPr lang="es-ES" dirty="0" smtClean="0"/>
              <a:t>-Flores</a:t>
            </a:r>
          </a:p>
          <a:p>
            <a:r>
              <a:rPr lang="es-ES" dirty="0" smtClean="0"/>
              <a:t>-Postres</a:t>
            </a:r>
          </a:p>
          <a:p>
            <a:r>
              <a:rPr lang="es-ES" dirty="0" smtClean="0"/>
              <a:t>-Tabaco</a:t>
            </a:r>
            <a:endParaRPr lang="es-ES" dirty="0"/>
          </a:p>
        </p:txBody>
      </p:sp>
      <p:pic>
        <p:nvPicPr>
          <p:cNvPr id="14" name="Marcador de contenido 13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6194656" y="643217"/>
            <a:ext cx="2931505" cy="219862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70" y="3798001"/>
            <a:ext cx="2499418" cy="187456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313" y="766483"/>
            <a:ext cx="3049510" cy="192818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6302" y="3478641"/>
            <a:ext cx="2858622" cy="214396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65779" y="3256980"/>
            <a:ext cx="1943870" cy="36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0"/>
    </mc:Choice>
    <mc:Fallback>
      <p:transition spd="slow" advTm="7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192963"/>
            <a:ext cx="7520940" cy="3579849"/>
          </a:xfrm>
        </p:spPr>
        <p:txBody>
          <a:bodyPr/>
          <a:lstStyle/>
          <a:p>
            <a:r>
              <a:rPr lang="es-ES" sz="2400" dirty="0" smtClean="0"/>
              <a:t>                                  ¿</a:t>
            </a:r>
            <a:r>
              <a:rPr lang="es-ES" sz="2400" dirty="0"/>
              <a:t>Qué le pregunto?</a:t>
            </a:r>
          </a:p>
          <a:p>
            <a:endParaRPr lang="es-ES" dirty="0"/>
          </a:p>
        </p:txBody>
      </p:sp>
      <p:sp>
        <p:nvSpPr>
          <p:cNvPr id="4" name="3 Llamada ovalada"/>
          <p:cNvSpPr/>
          <p:nvPr/>
        </p:nvSpPr>
        <p:spPr>
          <a:xfrm>
            <a:off x="683568" y="1707570"/>
            <a:ext cx="2592288" cy="936104"/>
          </a:xfrm>
          <a:prstGeom prst="wedgeEllipseCallou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¿A qué te recuerda?</a:t>
            </a:r>
          </a:p>
        </p:txBody>
      </p:sp>
      <p:sp>
        <p:nvSpPr>
          <p:cNvPr id="5" name="4 Llamada ovalada"/>
          <p:cNvSpPr/>
          <p:nvPr/>
        </p:nvSpPr>
        <p:spPr>
          <a:xfrm>
            <a:off x="3995936" y="1556792"/>
            <a:ext cx="2592288" cy="1086882"/>
          </a:xfrm>
          <a:prstGeom prst="wedgeEllipseCallou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¿A qué se parece?</a:t>
            </a:r>
          </a:p>
        </p:txBody>
      </p:sp>
      <p:sp>
        <p:nvSpPr>
          <p:cNvPr id="6" name="5 Llamada rectangular redondeada"/>
          <p:cNvSpPr/>
          <p:nvPr/>
        </p:nvSpPr>
        <p:spPr>
          <a:xfrm>
            <a:off x="755576" y="3501008"/>
            <a:ext cx="1872208" cy="864096"/>
          </a:xfrm>
          <a:prstGeom prst="wedgeRoundRect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¿Huele bien o mal?</a:t>
            </a:r>
          </a:p>
        </p:txBody>
      </p:sp>
      <p:sp>
        <p:nvSpPr>
          <p:cNvPr id="7" name="6 Llamada rectangular redondeada"/>
          <p:cNvSpPr/>
          <p:nvPr/>
        </p:nvSpPr>
        <p:spPr>
          <a:xfrm>
            <a:off x="3445844" y="3429000"/>
            <a:ext cx="2520280" cy="1080120"/>
          </a:xfrm>
          <a:prstGeom prst="wedgeRoundRectCallou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¿Huele a comida?</a:t>
            </a:r>
          </a:p>
        </p:txBody>
      </p:sp>
      <p:sp>
        <p:nvSpPr>
          <p:cNvPr id="8" name="7 Llamada de nube"/>
          <p:cNvSpPr/>
          <p:nvPr/>
        </p:nvSpPr>
        <p:spPr>
          <a:xfrm>
            <a:off x="6372200" y="2492896"/>
            <a:ext cx="2232248" cy="161341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¿Cuál huele mejor?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92" y="6132513"/>
            <a:ext cx="1737511" cy="7254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6406247"/>
            <a:ext cx="2267909" cy="47552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57"/>
    </mc:Choice>
    <mc:Fallback>
      <p:transition spd="slow" advTm="1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476672"/>
            <a:ext cx="7520940" cy="548640"/>
          </a:xfrm>
        </p:spPr>
        <p:txBody>
          <a:bodyPr/>
          <a:lstStyle/>
          <a:p>
            <a:r>
              <a:rPr lang="es-ES" dirty="0"/>
              <a:t>Aspectos a tener en cuenta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124744"/>
            <a:ext cx="8136904" cy="4608512"/>
          </a:xfrm>
        </p:spPr>
        <p:txBody>
          <a:bodyPr/>
          <a:lstStyle/>
          <a:p>
            <a:r>
              <a:rPr lang="es-ES" sz="2400" dirty="0"/>
              <a:t>Trayectoria personal: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Nivel cultural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Profesión desempeñada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Rol de género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Personalidad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Costumbres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Relaciones sociales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Aficiones </a:t>
            </a:r>
          </a:p>
          <a:p>
            <a:pPr marL="0" indent="0"/>
            <a:endParaRPr lang="es-ES" dirty="0"/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" y="6132513"/>
            <a:ext cx="1737511" cy="72548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4745"/>
      </p:ext>
    </p:extLst>
  </p:cSld>
  <p:clrMapOvr>
    <a:masterClrMapping/>
  </p:clrMapOvr>
  <p:transition spd="slow" advTm="17241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0678" y="332656"/>
            <a:ext cx="7520940" cy="548640"/>
          </a:xfrm>
        </p:spPr>
        <p:txBody>
          <a:bodyPr/>
          <a:lstStyle/>
          <a:p>
            <a:pPr algn="ctr"/>
            <a:r>
              <a:rPr lang="es-ES" sz="2400" dirty="0"/>
              <a:t>Planificación (FFEE)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" sz="2800" dirty="0" smtClean="0">
                <a:latin typeface="Bauhaus 93" pitchFamily="82" charset="0"/>
              </a:rPr>
              <a:t>Rutina: </a:t>
            </a:r>
            <a:r>
              <a:rPr lang="es-ES" sz="2800" dirty="0" err="1" smtClean="0">
                <a:latin typeface="Bauhaus 93" pitchFamily="82" charset="0"/>
              </a:rPr>
              <a:t>abvd</a:t>
            </a:r>
            <a:endParaRPr lang="es-ES" sz="2800" dirty="0">
              <a:latin typeface="Bauhaus 93" pitchFamily="82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27584" y="2060848"/>
            <a:ext cx="3392810" cy="208823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b="0" dirty="0">
                <a:solidFill>
                  <a:schemeClr val="accent5">
                    <a:lumMod val="50000"/>
                  </a:schemeClr>
                </a:solidFill>
              </a:rPr>
              <a:t>Vestirnos</a:t>
            </a:r>
          </a:p>
          <a:p>
            <a:pPr>
              <a:buFontTx/>
              <a:buChar char="-"/>
            </a:pPr>
            <a:r>
              <a:rPr lang="es-ES" b="0" dirty="0">
                <a:solidFill>
                  <a:schemeClr val="accent5">
                    <a:lumMod val="50000"/>
                  </a:schemeClr>
                </a:solidFill>
              </a:rPr>
              <a:t>Poner la mesa</a:t>
            </a:r>
          </a:p>
          <a:p>
            <a:pPr>
              <a:buFontTx/>
              <a:buChar char="-"/>
            </a:pPr>
            <a:r>
              <a:rPr lang="es-ES" b="0" dirty="0">
                <a:solidFill>
                  <a:schemeClr val="accent5">
                    <a:lumMod val="50000"/>
                  </a:schemeClr>
                </a:solidFill>
              </a:rPr>
              <a:t>Ducharnos</a:t>
            </a:r>
          </a:p>
          <a:p>
            <a:pPr marL="0" indent="0"/>
            <a:endParaRPr lang="es-ES" dirty="0">
              <a:solidFill>
                <a:srgbClr val="0070C0"/>
              </a:solidFill>
            </a:endParaRPr>
          </a:p>
          <a:p>
            <a:pPr marL="0" indent="0"/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716016" y="1052736"/>
            <a:ext cx="4320480" cy="548640"/>
          </a:xfrm>
        </p:spPr>
        <p:txBody>
          <a:bodyPr>
            <a:noAutofit/>
          </a:bodyPr>
          <a:lstStyle/>
          <a:p>
            <a:r>
              <a:rPr lang="es-ES" sz="2800" dirty="0">
                <a:latin typeface="Bauhaus 93" pitchFamily="82" charset="0"/>
              </a:rPr>
              <a:t>No </a:t>
            </a:r>
            <a:r>
              <a:rPr lang="es-ES" sz="2800" dirty="0" smtClean="0">
                <a:latin typeface="Bauhaus 93" pitchFamily="82" charset="0"/>
              </a:rPr>
              <a:t>rutina: </a:t>
            </a:r>
            <a:r>
              <a:rPr lang="es-ES" sz="2800" dirty="0" err="1" smtClean="0">
                <a:latin typeface="Bauhaus 93" pitchFamily="82" charset="0"/>
              </a:rPr>
              <a:t>aivd</a:t>
            </a:r>
            <a:endParaRPr lang="es-ES" sz="2800" dirty="0">
              <a:latin typeface="Bauhaus 93" pitchFamily="82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6016" y="1939400"/>
            <a:ext cx="3616400" cy="275621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b="0" dirty="0">
                <a:solidFill>
                  <a:srgbClr val="0070C0"/>
                </a:solidFill>
              </a:rPr>
              <a:t>Ir a comprar un par de zapatos</a:t>
            </a:r>
          </a:p>
          <a:p>
            <a:pPr>
              <a:buFontTx/>
              <a:buChar char="-"/>
            </a:pPr>
            <a:r>
              <a:rPr lang="es-ES" b="0" dirty="0">
                <a:solidFill>
                  <a:srgbClr val="0070C0"/>
                </a:solidFill>
              </a:rPr>
              <a:t>Cambiar una bombilla</a:t>
            </a:r>
          </a:p>
          <a:p>
            <a:pPr>
              <a:buFontTx/>
              <a:buChar char="-"/>
            </a:pPr>
            <a:r>
              <a:rPr lang="es-ES" b="0" dirty="0">
                <a:solidFill>
                  <a:srgbClr val="0070C0"/>
                </a:solidFill>
              </a:rPr>
              <a:t>Coser un roto</a:t>
            </a:r>
          </a:p>
          <a:p>
            <a:pPr>
              <a:buFontTx/>
              <a:buChar char="-"/>
            </a:pPr>
            <a:r>
              <a:rPr lang="es-ES" b="0" dirty="0">
                <a:solidFill>
                  <a:srgbClr val="0070C0"/>
                </a:solidFill>
              </a:rPr>
              <a:t>Poner la </a:t>
            </a:r>
            <a:r>
              <a:rPr lang="es-ES" b="0" dirty="0" smtClean="0">
                <a:solidFill>
                  <a:srgbClr val="0070C0"/>
                </a:solidFill>
              </a:rPr>
              <a:t>cafetera</a:t>
            </a:r>
            <a:endParaRPr lang="es-ES" b="0" dirty="0">
              <a:solidFill>
                <a:srgbClr val="0070C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663" y="6382471"/>
            <a:ext cx="2267909" cy="47552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89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06"/>
    </mc:Choice>
    <mc:Fallback>
      <p:transition spd="slow" advTm="9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620688"/>
            <a:ext cx="7520940" cy="548640"/>
          </a:xfrm>
        </p:spPr>
        <p:txBody>
          <a:bodyPr/>
          <a:lstStyle/>
          <a:p>
            <a:r>
              <a:rPr lang="es-ES" b="1" dirty="0">
                <a:solidFill>
                  <a:srgbClr val="00B050"/>
                </a:solidFill>
              </a:rPr>
              <a:t>¿CÓMO LO HACEMOS?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484784"/>
            <a:ext cx="7520940" cy="3579849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s-ES" sz="2400" dirty="0"/>
              <a:t>Nº de pasos.</a:t>
            </a:r>
          </a:p>
          <a:p>
            <a:pPr>
              <a:buFontTx/>
              <a:buChar char="-"/>
            </a:pPr>
            <a:r>
              <a:rPr lang="es-ES" sz="2400" dirty="0"/>
              <a:t>Evocar u ordenar pasos.</a:t>
            </a:r>
          </a:p>
          <a:p>
            <a:pPr>
              <a:buFontTx/>
              <a:buChar char="-"/>
            </a:pPr>
            <a:r>
              <a:rPr lang="es-ES" sz="2400" dirty="0"/>
              <a:t>Estimar temporalidad.</a:t>
            </a:r>
          </a:p>
          <a:p>
            <a:pPr>
              <a:buFontTx/>
              <a:buChar char="-"/>
            </a:pPr>
            <a:r>
              <a:rPr lang="es-ES" sz="2400" dirty="0"/>
              <a:t>Tener en cuenta cómo lo hacía la persona.</a:t>
            </a:r>
          </a:p>
          <a:p>
            <a:pPr>
              <a:buFontTx/>
              <a:buChar char="-"/>
            </a:pPr>
            <a:r>
              <a:rPr lang="es-ES" sz="2400" dirty="0"/>
              <a:t>Con o sin imágenes.</a:t>
            </a:r>
          </a:p>
          <a:p>
            <a:pPr>
              <a:buFontTx/>
              <a:buChar char="-"/>
            </a:pPr>
            <a:r>
              <a:rPr lang="es-ES" sz="2400" dirty="0"/>
              <a:t>En acción</a:t>
            </a:r>
            <a:r>
              <a:rPr lang="es-ES" sz="2400" dirty="0" smtClean="0"/>
              <a:t>.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47753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9419" y="6371039"/>
            <a:ext cx="2267909" cy="4755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2241" y="817747"/>
            <a:ext cx="1786283" cy="178628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57"/>
    </mc:Choice>
    <mc:Fallback>
      <p:transition spd="slow" advTm="17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EJERCICIO 1: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Modo 1: ¿Cómo haces para cambiar una bombilla? ¿Qué pasos hay dar?</a:t>
            </a:r>
          </a:p>
          <a:p>
            <a:r>
              <a:rPr lang="es-ES" dirty="0"/>
              <a:t>Modo 2: Vamos a ordenar los pasos a dar para ordenar una bombilla:</a:t>
            </a:r>
          </a:p>
          <a:p>
            <a:r>
              <a:rPr lang="es-ES" dirty="0"/>
              <a:t>		</a:t>
            </a:r>
            <a:r>
              <a:rPr lang="es-ES" dirty="0" smtClean="0"/>
              <a:t>Enrosco </a:t>
            </a:r>
            <a:r>
              <a:rPr lang="es-ES" dirty="0"/>
              <a:t>la bombilla nueva.</a:t>
            </a:r>
          </a:p>
          <a:p>
            <a:r>
              <a:rPr lang="es-ES" dirty="0"/>
              <a:t>		</a:t>
            </a:r>
            <a:r>
              <a:rPr lang="es-ES" dirty="0" smtClean="0"/>
              <a:t>Desenrosco </a:t>
            </a:r>
            <a:r>
              <a:rPr lang="es-ES" dirty="0"/>
              <a:t>la bombilla que está mala.</a:t>
            </a:r>
          </a:p>
          <a:p>
            <a:r>
              <a:rPr lang="es-ES" dirty="0"/>
              <a:t>		</a:t>
            </a:r>
            <a:r>
              <a:rPr lang="es-ES" dirty="0" smtClean="0"/>
              <a:t>Le </a:t>
            </a:r>
            <a:r>
              <a:rPr lang="es-ES" dirty="0"/>
              <a:t>doy al interruptor para comprobar que ya hay luz.</a:t>
            </a:r>
          </a:p>
          <a:p>
            <a:r>
              <a:rPr lang="es-ES" dirty="0"/>
              <a:t>	</a:t>
            </a:r>
            <a:r>
              <a:rPr lang="es-ES" dirty="0" smtClean="0"/>
              <a:t>	Desenchufo </a:t>
            </a:r>
            <a:r>
              <a:rPr lang="es-ES" dirty="0"/>
              <a:t>el aparto.</a:t>
            </a:r>
          </a:p>
          <a:p>
            <a:r>
              <a:rPr lang="es-ES" dirty="0"/>
              <a:t>		</a:t>
            </a:r>
            <a:r>
              <a:rPr lang="es-ES" dirty="0" smtClean="0"/>
              <a:t>Enchufo </a:t>
            </a:r>
            <a:r>
              <a:rPr lang="es-ES" dirty="0"/>
              <a:t>el aparato.</a:t>
            </a:r>
          </a:p>
          <a:p>
            <a:r>
              <a:rPr lang="es-ES" dirty="0"/>
              <a:t>Modo 3: Ordenemos la imágenes para cambiar una bombilla.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2005"/>
            <a:ext cx="1848294" cy="122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93571"/>
            <a:ext cx="1602482" cy="106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" y="4193571"/>
            <a:ext cx="1603151" cy="106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76938"/>
            <a:ext cx="1500089" cy="150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Resultado de imagen de desenchuf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12005"/>
            <a:ext cx="1636741" cy="1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07975" y="3976938"/>
            <a:ext cx="23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01654" y="401993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155765" y="416160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5022354" y="3927339"/>
            <a:ext cx="341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236296" y="392733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77" y="6132513"/>
            <a:ext cx="1737511" cy="7254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381" y="6382471"/>
            <a:ext cx="2267909" cy="47552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5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57"/>
    </mc:Choice>
    <mc:Fallback>
      <p:transition spd="slow" advTm="1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EJERCICIO: </a:t>
            </a:r>
            <a:r>
              <a:rPr lang="es-ES" cap="none" dirty="0"/>
              <a:t>Solución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Modo 1: ¿Cómo haces para cambiar una bombilla? ¿Qué pasos hay dar?</a:t>
            </a:r>
          </a:p>
          <a:p>
            <a:r>
              <a:rPr lang="es-ES" dirty="0"/>
              <a:t>Modo 2: Vamos a ordenar los pasos a dar para ordenar una bombilla:</a:t>
            </a:r>
          </a:p>
          <a:p>
            <a:r>
              <a:rPr lang="es-ES" dirty="0"/>
              <a:t>		</a:t>
            </a:r>
            <a:r>
              <a:rPr lang="es-ES" dirty="0"/>
              <a:t> </a:t>
            </a:r>
            <a:r>
              <a:rPr lang="es-ES" dirty="0" smtClean="0"/>
              <a:t>3ª - C: </a:t>
            </a:r>
            <a:r>
              <a:rPr lang="es-ES" dirty="0" smtClean="0"/>
              <a:t>Enrosco </a:t>
            </a:r>
            <a:r>
              <a:rPr lang="es-ES" dirty="0"/>
              <a:t>la bombilla nueva. 		</a:t>
            </a:r>
            <a:r>
              <a:rPr lang="es-ES" dirty="0"/>
              <a:t> </a:t>
            </a:r>
            <a:endParaRPr lang="es-ES" dirty="0" smtClean="0"/>
          </a:p>
          <a:p>
            <a:r>
              <a:rPr lang="es-ES" dirty="0"/>
              <a:t>	</a:t>
            </a:r>
            <a:r>
              <a:rPr lang="es-ES" dirty="0" smtClean="0"/>
              <a:t>	 2ª - A: Desenrosco </a:t>
            </a:r>
            <a:r>
              <a:rPr lang="es-ES" dirty="0" smtClean="0"/>
              <a:t>la </a:t>
            </a:r>
            <a:r>
              <a:rPr lang="es-ES" dirty="0"/>
              <a:t>bombilla que está mala. </a:t>
            </a:r>
          </a:p>
          <a:p>
            <a:r>
              <a:rPr lang="es-ES" dirty="0"/>
              <a:t>		</a:t>
            </a:r>
            <a:r>
              <a:rPr lang="es-ES" dirty="0" smtClean="0"/>
              <a:t> 5ª - D: Le </a:t>
            </a:r>
            <a:r>
              <a:rPr lang="es-ES" dirty="0"/>
              <a:t>doy al interruptor para comprobar que ya hay luz. </a:t>
            </a:r>
          </a:p>
          <a:p>
            <a:r>
              <a:rPr lang="es-ES" dirty="0"/>
              <a:t>		</a:t>
            </a:r>
            <a:r>
              <a:rPr lang="es-ES" dirty="0" smtClean="0"/>
              <a:t> 1ª - E: Desenchufo </a:t>
            </a:r>
            <a:r>
              <a:rPr lang="es-ES" dirty="0"/>
              <a:t>el aparto. </a:t>
            </a:r>
          </a:p>
          <a:p>
            <a:r>
              <a:rPr lang="es-ES" dirty="0"/>
              <a:t>		</a:t>
            </a:r>
            <a:r>
              <a:rPr lang="es-ES" dirty="0" smtClean="0"/>
              <a:t> 4ª - B: Enchufo </a:t>
            </a:r>
            <a:r>
              <a:rPr lang="es-ES" dirty="0"/>
              <a:t>el aparato. </a:t>
            </a:r>
          </a:p>
          <a:p>
            <a:r>
              <a:rPr lang="es-ES" dirty="0"/>
              <a:t>Modo 3: Ordenemos la imágenes para cambiar una bombilla.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12005"/>
            <a:ext cx="1848294" cy="122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93571"/>
            <a:ext cx="1602482" cy="106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" y="4193571"/>
            <a:ext cx="1603151" cy="106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76938"/>
            <a:ext cx="1500089" cy="150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7" descr="Resultado de imagen de desenchuf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112005"/>
            <a:ext cx="1636741" cy="100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307975" y="4019936"/>
            <a:ext cx="80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 2ª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01654" y="4019936"/>
            <a:ext cx="422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B 4ª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155764" y="4161604"/>
            <a:ext cx="55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 3ª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941193" y="3927339"/>
            <a:ext cx="55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 5ª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236296" y="393898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 1ª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112321"/>
            <a:ext cx="1737511" cy="72548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0711" y="6374471"/>
            <a:ext cx="2267909" cy="4755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64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67"/>
    </mc:Choice>
    <mc:Fallback>
      <p:transition spd="slow" advTm="9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92894"/>
          </a:xfrm>
        </p:spPr>
        <p:txBody>
          <a:bodyPr/>
          <a:lstStyle/>
          <a:p>
            <a:r>
              <a:rPr lang="es-ES" dirty="0" smtClean="0"/>
              <a:t>…Funciones ejecutivas…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3264" y="980728"/>
            <a:ext cx="7565464" cy="424847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dirty="0" smtClean="0">
                <a:solidFill>
                  <a:srgbClr val="7030A0"/>
                </a:solidFill>
              </a:rPr>
              <a:t>Razonamiento:</a:t>
            </a:r>
            <a:endParaRPr lang="es-ES" dirty="0">
              <a:solidFill>
                <a:srgbClr val="7030A0"/>
              </a:solidFill>
            </a:endParaRPr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endParaRPr lang="es-ES" dirty="0"/>
          </a:p>
          <a:p>
            <a:pPr>
              <a:buFontTx/>
              <a:buChar char="-"/>
            </a:pPr>
            <a:r>
              <a:rPr lang="es-ES" dirty="0" smtClean="0">
                <a:solidFill>
                  <a:srgbClr val="7030A0"/>
                </a:solidFill>
              </a:rPr>
              <a:t>Flexibilidad y </a:t>
            </a:r>
            <a:r>
              <a:rPr lang="es-ES" dirty="0" smtClean="0">
                <a:solidFill>
                  <a:srgbClr val="7030A0"/>
                </a:solidFill>
              </a:rPr>
              <a:t>Toma </a:t>
            </a:r>
            <a:r>
              <a:rPr lang="es-ES" dirty="0">
                <a:solidFill>
                  <a:srgbClr val="7030A0"/>
                </a:solidFill>
              </a:rPr>
              <a:t>de decisiones:</a:t>
            </a:r>
          </a:p>
          <a:p>
            <a:pPr>
              <a:buFontTx/>
              <a:buChar char="-"/>
            </a:pPr>
            <a:endParaRPr lang="es-ES" dirty="0"/>
          </a:p>
          <a:p>
            <a:pPr marL="0" indent="0"/>
            <a:endParaRPr lang="es-ES" dirty="0"/>
          </a:p>
          <a:p>
            <a:pPr>
              <a:buFontTx/>
              <a:buChar char="-"/>
            </a:pPr>
            <a:endParaRPr lang="es-ES" b="0" dirty="0"/>
          </a:p>
          <a:p>
            <a:pPr marL="0" indent="0"/>
            <a:endParaRPr lang="es-ES" b="0" i="1" dirty="0"/>
          </a:p>
          <a:p>
            <a:pPr>
              <a:buFontTx/>
              <a:buChar char="-"/>
            </a:pPr>
            <a:endParaRPr lang="es-ES" b="0" i="1" dirty="0"/>
          </a:p>
          <a:p>
            <a:pPr marL="0" indent="0"/>
            <a:endParaRPr lang="es-ES" b="0" i="1" dirty="0"/>
          </a:p>
        </p:txBody>
      </p:sp>
      <p:sp>
        <p:nvSpPr>
          <p:cNvPr id="5" name="4 Rectángulo"/>
          <p:cNvSpPr/>
          <p:nvPr/>
        </p:nvSpPr>
        <p:spPr>
          <a:xfrm>
            <a:off x="753264" y="1340768"/>
            <a:ext cx="7704856" cy="16232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solidFill>
                  <a:schemeClr val="tx1"/>
                </a:solidFill>
              </a:rPr>
              <a:t>- Esta noche se han caído varias ramas de los árboles, ¿Qué puede haber pasado?</a:t>
            </a:r>
          </a:p>
          <a:p>
            <a:r>
              <a:rPr lang="es-ES" dirty="0">
                <a:solidFill>
                  <a:schemeClr val="tx1"/>
                </a:solidFill>
              </a:rPr>
              <a:t>- Si no me funciona el coche, ¿Cómo puedo llegar </a:t>
            </a:r>
            <a:r>
              <a:rPr lang="es-ES" dirty="0" smtClean="0">
                <a:solidFill>
                  <a:schemeClr val="tx1"/>
                </a:solidFill>
              </a:rPr>
              <a:t>al </a:t>
            </a:r>
            <a:r>
              <a:rPr lang="es-ES" dirty="0">
                <a:solidFill>
                  <a:schemeClr val="tx1"/>
                </a:solidFill>
              </a:rPr>
              <a:t>trabajo?</a:t>
            </a:r>
          </a:p>
          <a:p>
            <a:r>
              <a:rPr lang="es-ES" dirty="0">
                <a:solidFill>
                  <a:schemeClr val="tx1"/>
                </a:solidFill>
              </a:rPr>
              <a:t>- </a:t>
            </a:r>
            <a:r>
              <a:rPr lang="es-ES" dirty="0">
                <a:solidFill>
                  <a:schemeClr val="tx1"/>
                </a:solidFill>
              </a:rPr>
              <a:t>¿Qué harán nuestros amigos con su mascota cuando se vayan de vacaciones?</a:t>
            </a:r>
          </a:p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02785" y="3501008"/>
            <a:ext cx="7632848" cy="1353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 smtClean="0">
                <a:solidFill>
                  <a:schemeClr val="tx1"/>
                </a:solidFill>
              </a:rPr>
              <a:t>-</a:t>
            </a:r>
            <a:r>
              <a:rPr lang="es-ES" dirty="0" smtClean="0">
                <a:solidFill>
                  <a:schemeClr val="tx1"/>
                </a:solidFill>
              </a:rPr>
              <a:t> Parece que va a </a:t>
            </a:r>
            <a:r>
              <a:rPr lang="es-ES" dirty="0">
                <a:solidFill>
                  <a:schemeClr val="tx1"/>
                </a:solidFill>
              </a:rPr>
              <a:t>llover esta tarde, ¿me llevo el paraguas? ¿O no me hará falta?</a:t>
            </a:r>
          </a:p>
          <a:p>
            <a:r>
              <a:rPr lang="es-ES" dirty="0" smtClean="0">
                <a:solidFill>
                  <a:schemeClr val="tx1"/>
                </a:solidFill>
              </a:rPr>
              <a:t>- Me ha llamado nuestra hija, vienen </a:t>
            </a:r>
            <a:r>
              <a:rPr lang="es-ES" dirty="0">
                <a:solidFill>
                  <a:schemeClr val="tx1"/>
                </a:solidFill>
              </a:rPr>
              <a:t>a cenar los </a:t>
            </a:r>
            <a:r>
              <a:rPr lang="es-ES" dirty="0" smtClean="0">
                <a:solidFill>
                  <a:schemeClr val="tx1"/>
                </a:solidFill>
              </a:rPr>
              <a:t>nietos </a:t>
            </a:r>
            <a:r>
              <a:rPr lang="es-ES" dirty="0">
                <a:solidFill>
                  <a:schemeClr val="tx1"/>
                </a:solidFill>
              </a:rPr>
              <a:t>esta noche, ¿pensamos qué hacemos de comer? ¿O cuando lleguen lo vemos?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2" y="6132513"/>
            <a:ext cx="1737511" cy="7254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091" y="6382471"/>
            <a:ext cx="2267909" cy="47552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2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51"/>
    </mc:Choice>
    <mc:Fallback>
      <p:transition spd="slow" advTm="77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124636"/>
            <a:ext cx="7520940" cy="548640"/>
          </a:xfrm>
        </p:spPr>
        <p:txBody>
          <a:bodyPr/>
          <a:lstStyle/>
          <a:p>
            <a:r>
              <a:rPr lang="es-ES" dirty="0"/>
              <a:t>Memoria de trabajo (</a:t>
            </a:r>
            <a:r>
              <a:rPr lang="es-ES" dirty="0" smtClean="0"/>
              <a:t>ff.ee.)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839845"/>
            <a:ext cx="7520940" cy="3579849"/>
          </a:xfrm>
        </p:spPr>
        <p:txBody>
          <a:bodyPr>
            <a:noAutofit/>
          </a:bodyPr>
          <a:lstStyle/>
          <a:p>
            <a:r>
              <a:rPr lang="es-ES" sz="1800" dirty="0">
                <a:latin typeface="Bahnschrift SemiBold" panose="020B0502040204020203" pitchFamily="34" charset="0"/>
              </a:rPr>
              <a:t>En la compra:</a:t>
            </a:r>
          </a:p>
          <a:p>
            <a:pPr>
              <a:buFontTx/>
              <a:buChar char="-"/>
            </a:pPr>
            <a:r>
              <a:rPr lang="es-ES" sz="1800" dirty="0">
                <a:latin typeface="Bahnschrift SemiBold" panose="020B0502040204020203" pitchFamily="34" charset="0"/>
              </a:rPr>
              <a:t>Calcular, de las cosas que lleváis en la cesta, cuánto puede costar</a:t>
            </a:r>
            <a:r>
              <a:rPr lang="es-ES" sz="1800" dirty="0" smtClean="0">
                <a:latin typeface="Bahnschrift SemiBold" panose="020B0502040204020203" pitchFamily="34" charset="0"/>
              </a:rPr>
              <a:t>.</a:t>
            </a:r>
            <a:endParaRPr lang="es-ES" sz="1800" dirty="0" smtClean="0">
              <a:latin typeface="Bahnschrift SemiBold" panose="020B0502040204020203" pitchFamily="34" charset="0"/>
            </a:endParaRPr>
          </a:p>
          <a:p>
            <a:pPr>
              <a:buFontTx/>
              <a:buChar char="-"/>
            </a:pPr>
            <a:r>
              <a:rPr lang="es-ES" sz="1800" dirty="0" smtClean="0">
                <a:latin typeface="Bahnschrift SemiBold" panose="020B0502040204020203" pitchFamily="34" charset="0"/>
              </a:rPr>
              <a:t>Seleccionar </a:t>
            </a:r>
            <a:r>
              <a:rPr lang="es-ES" sz="1800" dirty="0">
                <a:latin typeface="Bahnschrift SemiBold" panose="020B0502040204020203" pitchFamily="34" charset="0"/>
              </a:rPr>
              <a:t>billetes y monedas para pagar.</a:t>
            </a:r>
          </a:p>
          <a:p>
            <a:pPr>
              <a:buFontTx/>
              <a:buChar char="-"/>
            </a:pPr>
            <a:r>
              <a:rPr lang="es-ES" sz="1800" dirty="0">
                <a:latin typeface="Bahnschrift SemiBold" panose="020B0502040204020203" pitchFamily="34" charset="0"/>
              </a:rPr>
              <a:t>Ver si el cambio es correcto.</a:t>
            </a:r>
          </a:p>
          <a:p>
            <a:pPr marL="0" indent="0"/>
            <a:r>
              <a:rPr lang="es-ES" sz="1800" dirty="0" smtClean="0">
                <a:latin typeface="Bahnschrift SemiBold" panose="020B0502040204020203" pitchFamily="34" charset="0"/>
              </a:rPr>
              <a:t>Si </a:t>
            </a:r>
            <a:r>
              <a:rPr lang="es-ES" sz="1800" dirty="0">
                <a:latin typeface="Bahnschrift SemiBold" panose="020B0502040204020203" pitchFamily="34" charset="0"/>
              </a:rPr>
              <a:t>va a tomar café: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latin typeface="Bahnschrift SemiBold" panose="020B0502040204020203" pitchFamily="34" charset="0"/>
              </a:rPr>
              <a:t>Preguntarle cuánto dinero llevaba, y cuánto trae de vuelta, para ver cuánto le ha costado.</a:t>
            </a:r>
          </a:p>
          <a:p>
            <a:pPr marL="0" indent="0"/>
            <a:r>
              <a:rPr lang="es-ES" sz="1800" dirty="0">
                <a:latin typeface="Bahnschrift SemiBold" panose="020B0502040204020203" pitchFamily="34" charset="0"/>
              </a:rPr>
              <a:t>En casa: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latin typeface="Bahnschrift SemiBold" panose="020B0502040204020203" pitchFamily="34" charset="0"/>
              </a:rPr>
              <a:t>Cuentas.</a:t>
            </a:r>
          </a:p>
          <a:p>
            <a:pPr marL="285750" indent="-285750">
              <a:buFontTx/>
              <a:buChar char="-"/>
            </a:pPr>
            <a:r>
              <a:rPr lang="es-ES" sz="1800" dirty="0">
                <a:latin typeface="Bahnschrift SemiBold" panose="020B0502040204020203" pitchFamily="34" charset="0"/>
              </a:rPr>
              <a:t>Deletrear.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259102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67" y="3501008"/>
            <a:ext cx="1440160" cy="14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94992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1227" y="6383773"/>
            <a:ext cx="2267909" cy="47552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0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636"/>
    </mc:Choice>
    <mc:Fallback>
      <p:transition spd="slow" advTm="13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62968"/>
            <a:ext cx="4680520" cy="548640"/>
          </a:xfrm>
        </p:spPr>
        <p:txBody>
          <a:bodyPr/>
          <a:lstStyle/>
          <a:p>
            <a:r>
              <a:rPr lang="es-ES" sz="2400" dirty="0"/>
              <a:t>Fluidez </a:t>
            </a:r>
            <a:r>
              <a:rPr lang="es-ES" sz="2400" dirty="0" smtClean="0"/>
              <a:t>verbal (Lenguaje)</a:t>
            </a:r>
            <a:endParaRPr lang="es-ES" sz="24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6437" y="917892"/>
            <a:ext cx="3200400" cy="54864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s-ES" sz="3200" dirty="0">
                <a:latin typeface="Bauhaus 93" pitchFamily="82" charset="0"/>
              </a:rPr>
              <a:t>Semántica</a:t>
            </a:r>
            <a:r>
              <a:rPr lang="es-ES" sz="3200" dirty="0"/>
              <a:t>	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56437" y="1628799"/>
            <a:ext cx="3200400" cy="365298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ES" b="0" dirty="0"/>
              <a:t>    Palabras que pertenezcan a una </a:t>
            </a:r>
            <a:r>
              <a:rPr lang="es-ES" dirty="0"/>
              <a:t>categoría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b="0" dirty="0" smtClean="0"/>
              <a:t>Tipos de guantes: cocina, trabajo, nieve. nazareno, cortador de jamón, etc.</a:t>
            </a:r>
          </a:p>
          <a:p>
            <a:r>
              <a:rPr lang="es-ES" b="0" dirty="0" smtClean="0"/>
              <a:t>Colores: Rojo, caldera etc.</a:t>
            </a:r>
          </a:p>
          <a:p>
            <a:endParaRPr lang="es-ES" b="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99992" y="918591"/>
            <a:ext cx="3200400" cy="54864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s-ES" sz="3200" dirty="0">
                <a:latin typeface="Bauhaus 93" pitchFamily="82" charset="0"/>
              </a:rPr>
              <a:t>fonológica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6016" y="1628799"/>
            <a:ext cx="3200400" cy="266429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r>
              <a:rPr lang="es-ES" b="0" dirty="0"/>
              <a:t>    Palabras que empiecen por una letra o por una </a:t>
            </a:r>
            <a:r>
              <a:rPr lang="es-ES" dirty="0"/>
              <a:t>sílaba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b="0" dirty="0" smtClean="0"/>
              <a:t>N:</a:t>
            </a:r>
          </a:p>
          <a:p>
            <a:r>
              <a:rPr lang="es-ES" b="0" dirty="0" smtClean="0"/>
              <a:t>PAN: pantalón, etc.</a:t>
            </a:r>
            <a:endParaRPr lang="es-ES" b="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6705"/>
            <a:ext cx="1737511" cy="7254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6366471"/>
            <a:ext cx="2267909" cy="47552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2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65"/>
    </mc:Choice>
    <mc:Fallback>
      <p:transition spd="slow" advTm="7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2996" y="116632"/>
            <a:ext cx="8856984" cy="830992"/>
          </a:xfrm>
        </p:spPr>
        <p:txBody>
          <a:bodyPr/>
          <a:lstStyle/>
          <a:p>
            <a:r>
              <a:rPr lang="es-ES" sz="2400" dirty="0">
                <a:solidFill>
                  <a:srgbClr val="00B050"/>
                </a:solidFill>
              </a:rPr>
              <a:t>Ubicación espacial</a:t>
            </a:r>
            <a:r>
              <a:rPr lang="es-ES" sz="2400" dirty="0"/>
              <a:t>.</a:t>
            </a:r>
            <a:r>
              <a:rPr lang="es-ES" sz="2400" cap="none" dirty="0"/>
              <a:t> Atención. Comprensión. Memoria semántica</a:t>
            </a:r>
            <a:r>
              <a:rPr lang="es-ES" sz="2400" dirty="0"/>
              <a:t>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3579849"/>
          </a:xfrm>
        </p:spPr>
        <p:txBody>
          <a:bodyPr>
            <a:normAutofit/>
          </a:bodyPr>
          <a:lstStyle/>
          <a:p>
            <a:r>
              <a:rPr lang="es-ES" sz="2400" u="sng" dirty="0"/>
              <a:t>Buscar en el espacio en el que estáis</a:t>
            </a:r>
            <a:r>
              <a:rPr lang="es-ES" sz="2400" dirty="0"/>
              <a:t>: 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Elementos cercanos, lejanos.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/>
              <a:t>¿Qué está mas cerca?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El coche ¿está detrás o delante de la señal de tráfico?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6344937"/>
            <a:ext cx="2267744" cy="4783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2901766"/>
            <a:ext cx="5364087" cy="357047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97"/>
    </mc:Choice>
    <mc:Fallback>
      <p:transition spd="slow" advTm="5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36716" y="312738"/>
            <a:ext cx="8035925" cy="548640"/>
          </a:xfrm>
        </p:spPr>
        <p:txBody>
          <a:bodyPr/>
          <a:lstStyle/>
          <a:p>
            <a:r>
              <a:rPr lang="es-ES" sz="4000" dirty="0">
                <a:solidFill>
                  <a:srgbClr val="00B050"/>
                </a:solidFill>
              </a:rPr>
              <a:t>Praxias</a:t>
            </a:r>
            <a:r>
              <a:rPr lang="es-ES" sz="4000" dirty="0"/>
              <a:t> </a:t>
            </a:r>
            <a:r>
              <a:rPr lang="es-ES" dirty="0"/>
              <a:t>(</a:t>
            </a:r>
            <a:r>
              <a:rPr lang="es-ES" cap="none" dirty="0"/>
              <a:t>movimientos</a:t>
            </a:r>
            <a:r>
              <a:rPr lang="es-ES" dirty="0"/>
              <a:t>)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861378"/>
            <a:ext cx="4111625" cy="4412168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  <a:alpha val="66000"/>
              </a:schemeClr>
            </a:solidFill>
          </a:ln>
        </p:spPr>
        <p:txBody>
          <a:bodyPr/>
          <a:lstStyle/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IDEATORIA</a:t>
            </a:r>
          </a:p>
          <a:p>
            <a:endParaRPr lang="es-ES" dirty="0">
              <a:solidFill>
                <a:srgbClr val="7030A0"/>
              </a:solidFill>
            </a:endParaRPr>
          </a:p>
          <a:p>
            <a:r>
              <a:rPr lang="es-ES" dirty="0">
                <a:solidFill>
                  <a:srgbClr val="7030A0"/>
                </a:solidFill>
              </a:rPr>
              <a:t>Ejemplos:</a:t>
            </a:r>
          </a:p>
          <a:p>
            <a:endParaRPr lang="es-ES" dirty="0">
              <a:solidFill>
                <a:srgbClr val="7030A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ES" sz="1800" b="0" dirty="0"/>
              <a:t>Doblar la ropa</a:t>
            </a:r>
          </a:p>
          <a:p>
            <a:pPr>
              <a:buFont typeface="Arial" pitchFamily="34" charset="0"/>
              <a:buChar char="•"/>
            </a:pPr>
            <a:r>
              <a:rPr lang="es-ES" sz="1800" b="0" dirty="0"/>
              <a:t>Envolver un regalo, un </a:t>
            </a:r>
            <a:r>
              <a:rPr lang="es-ES" sz="1800" b="0" dirty="0" smtClean="0"/>
              <a:t>alimento</a:t>
            </a:r>
            <a:endParaRPr lang="es-ES" sz="1800" b="0" dirty="0"/>
          </a:p>
          <a:p>
            <a:pPr>
              <a:buFont typeface="Arial" pitchFamily="34" charset="0"/>
              <a:buChar char="•"/>
            </a:pPr>
            <a:r>
              <a:rPr lang="es-ES" sz="1800" b="0" dirty="0"/>
              <a:t>Hacer la </a:t>
            </a:r>
            <a:r>
              <a:rPr lang="es-ES" sz="1800" b="0" dirty="0" smtClean="0"/>
              <a:t>cama</a:t>
            </a:r>
          </a:p>
          <a:p>
            <a:pPr>
              <a:buFont typeface="Arial" pitchFamily="34" charset="0"/>
              <a:buChar char="•"/>
            </a:pPr>
            <a:r>
              <a:rPr lang="es-ES" sz="1800" b="0" dirty="0" smtClean="0"/>
              <a:t>Realizar el nudo de la corbata</a:t>
            </a:r>
            <a:endParaRPr lang="es-ES" sz="1800" b="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AutoShape 4" descr="Resultado de imagen de hacer la ca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6" descr="Resultado de imagen de hacer la cam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47436" y="886242"/>
            <a:ext cx="3943344" cy="49552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accent6">
                    <a:lumMod val="50000"/>
                  </a:schemeClr>
                </a:solidFill>
              </a:rPr>
              <a:t>IDEOMOTORA</a:t>
            </a:r>
          </a:p>
          <a:p>
            <a:endParaRPr lang="es-ES" sz="2400" dirty="0">
              <a:solidFill>
                <a:srgbClr val="7030A0"/>
              </a:solidFill>
            </a:endParaRPr>
          </a:p>
          <a:p>
            <a:r>
              <a:rPr lang="es-ES" sz="1600" b="1" dirty="0">
                <a:solidFill>
                  <a:srgbClr val="7030A0"/>
                </a:solidFill>
              </a:rPr>
              <a:t>Ejemplos:</a:t>
            </a:r>
          </a:p>
          <a:p>
            <a:endParaRPr lang="es-ES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  Regar las plantas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  Peinarse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  Servirse </a:t>
            </a:r>
            <a:r>
              <a:rPr lang="es-ES" dirty="0" smtClean="0"/>
              <a:t>agua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smtClean="0"/>
              <a:t> Saludar con la mano</a:t>
            </a:r>
            <a:endParaRPr lang="es-ES" dirty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endParaRPr lang="es-ES" dirty="0"/>
          </a:p>
        </p:txBody>
      </p:sp>
      <p:sp>
        <p:nvSpPr>
          <p:cNvPr id="10" name="AutoShape 13" descr="Image result for peinarse persona mayor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1" name="AutoShape 15" descr="Image result for peinarse persona mayor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AutoShape 17" descr="Image result for peinarse persona mayor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3" name="AutoShape 19" descr="Image result for peinarse persona mayor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AutoShape 21" descr="Image result for peinarse persona mayor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9945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6411157"/>
            <a:ext cx="2123728" cy="43384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375" y="3934074"/>
            <a:ext cx="3128364" cy="2085576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3299" y="3959739"/>
            <a:ext cx="2900731" cy="206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68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15"/>
    </mc:Choice>
    <mc:Fallback>
      <p:transition spd="slow" advTm="2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76672"/>
            <a:ext cx="7520940" cy="548640"/>
          </a:xfrm>
        </p:spPr>
        <p:txBody>
          <a:bodyPr/>
          <a:lstStyle/>
          <a:p>
            <a:r>
              <a:rPr lang="es-ES" cap="none" dirty="0"/>
              <a:t>¿Qué puede ocurrir?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1484784"/>
            <a:ext cx="7520940" cy="3579849"/>
          </a:xfrm>
        </p:spPr>
        <p:txBody>
          <a:bodyPr/>
          <a:lstStyle/>
          <a:p>
            <a:pPr>
              <a:buFontTx/>
              <a:buChar char="-"/>
            </a:pPr>
            <a:r>
              <a:rPr lang="es-ES" sz="2400" dirty="0"/>
              <a:t>No quiere hacerlo / Dice que </a:t>
            </a:r>
            <a:r>
              <a:rPr lang="es-ES" sz="2400" i="1" dirty="0"/>
              <a:t>no sabe</a:t>
            </a:r>
          </a:p>
          <a:p>
            <a:pPr lvl="2">
              <a:buFontTx/>
              <a:buChar char="-"/>
            </a:pPr>
            <a:r>
              <a:rPr lang="es-ES" sz="2400" dirty="0"/>
              <a:t>¿Le estás pidiendo más de lo que puede hacer?</a:t>
            </a:r>
          </a:p>
          <a:p>
            <a:pPr lvl="2">
              <a:buFontTx/>
              <a:buChar char="-"/>
            </a:pPr>
            <a:r>
              <a:rPr lang="es-ES" sz="2400" dirty="0"/>
              <a:t>¿No es el mejor momento?</a:t>
            </a:r>
          </a:p>
          <a:p>
            <a:pPr lvl="2">
              <a:buFontTx/>
              <a:buChar char="-"/>
            </a:pPr>
            <a:r>
              <a:rPr lang="es-ES" sz="2400" dirty="0"/>
              <a:t>¿Le interrumpes mucho y se pierde?</a:t>
            </a:r>
          </a:p>
          <a:p>
            <a:pPr lvl="2">
              <a:buFontTx/>
              <a:buChar char="-"/>
            </a:pPr>
            <a:r>
              <a:rPr lang="es-ES" sz="2400" dirty="0"/>
              <a:t>¿No le facilitas las ayudas necesarias?</a:t>
            </a:r>
          </a:p>
          <a:p>
            <a:pPr lvl="2">
              <a:buFontTx/>
              <a:buChar char="-"/>
            </a:pPr>
            <a:r>
              <a:rPr lang="es-ES" sz="2400" dirty="0"/>
              <a:t>¿Demasiado fácil?</a:t>
            </a:r>
          </a:p>
          <a:p>
            <a:pPr>
              <a:buFontTx/>
              <a:buChar char="-"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4" y="6132513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354" y="6394169"/>
            <a:ext cx="2095646" cy="46383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83768" y="6125924"/>
            <a:ext cx="302679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100" dirty="0" smtClean="0"/>
              <a:t>Imágenes tomadas de https</a:t>
            </a:r>
            <a:r>
              <a:rPr lang="es-ES" sz="1100" dirty="0"/>
              <a:t>://pixabay.com/es/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7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00"/>
    </mc:Choice>
    <mc:Fallback>
      <p:transition spd="slow" advTm="6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ATENCIÓN SELECTIVA Y SOSTENIDA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s-ES" b="0" dirty="0"/>
              <a:t>¿Cómo saber si será muy difícil lo que le pido?</a:t>
            </a:r>
          </a:p>
          <a:p>
            <a:pPr marL="0" indent="0"/>
            <a:r>
              <a:rPr lang="es-ES" b="0" dirty="0"/>
              <a:t>¿Solamente se puede trabajar dentro de casa?</a:t>
            </a:r>
          </a:p>
          <a:p>
            <a:pPr marL="0" indent="0"/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5682208" cy="3328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272" y="6382471"/>
            <a:ext cx="2267909" cy="47552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86"/>
    </mc:Choice>
    <mc:Fallback xmlns="">
      <p:transition spd="slow" advTm="8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ATENCIÓN SELECTIVA EN LA COCINA</a:t>
            </a:r>
          </a:p>
        </p:txBody>
      </p:sp>
      <p:pic>
        <p:nvPicPr>
          <p:cNvPr id="1026" name="Picture 2" descr="C:\Users\afa4\Desktop\Captu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78" y="914400"/>
            <a:ext cx="8488922" cy="51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32513"/>
            <a:ext cx="1737511" cy="7254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6398855"/>
            <a:ext cx="2267909" cy="47552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176">
        <p:split orient="vert"/>
      </p:transition>
    </mc:Choice>
    <mc:Fallback xmlns="">
      <p:transition spd="slow" advTm="5217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15616" y="260648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dirty="0"/>
              <a:t>¿Y qué le pregunto?</a:t>
            </a:r>
          </a:p>
          <a:p>
            <a:pPr algn="ctr"/>
            <a:endParaRPr lang="es-ES" i="1" dirty="0"/>
          </a:p>
          <a:p>
            <a:r>
              <a:rPr lang="es-ES" dirty="0"/>
              <a:t>-   ¿Escuchas hablar a un hombre o a una mujer?</a:t>
            </a:r>
          </a:p>
          <a:p>
            <a:pPr marL="285750" indent="-285750">
              <a:buFontTx/>
              <a:buChar char="-"/>
            </a:pPr>
            <a:r>
              <a:rPr lang="es-ES" dirty="0"/>
              <a:t>¿Qué sonidos se oyen? ¿Cristales o pájaros?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95736" y="60932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ATENCIÓN + GNOSIAS AUDITIVAS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8440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3" y="6406471"/>
            <a:ext cx="2267909" cy="47552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511" y="1556792"/>
            <a:ext cx="5076056" cy="33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645">
        <p:circle/>
      </p:transition>
    </mc:Choice>
    <mc:Fallback xmlns="">
      <p:transition spd="slow" advTm="266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03648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883520" y="593971"/>
            <a:ext cx="7648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¿Qué podemos hacer con un calendario?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b="1" dirty="0">
                <a:sym typeface="Wingdings" pitchFamily="2" charset="2"/>
              </a:rPr>
              <a:t>ORIENTACIÓN TEMPORAL.</a:t>
            </a:r>
          </a:p>
          <a:p>
            <a:endParaRPr lang="es-ES" dirty="0">
              <a:sym typeface="Wingdings" pitchFamily="2" charset="2"/>
            </a:endParaRPr>
          </a:p>
          <a:p>
            <a:r>
              <a:rPr lang="es-ES" dirty="0">
                <a:sym typeface="Wingdings" pitchFamily="2" charset="2"/>
              </a:rPr>
              <a:t>-   Tachar los días pasados (cuelga un bolígrafo).</a:t>
            </a:r>
          </a:p>
          <a:p>
            <a:pPr marL="285750" indent="-285750">
              <a:buFontTx/>
              <a:buChar char="-"/>
            </a:pPr>
            <a:r>
              <a:rPr lang="es-ES" dirty="0">
                <a:sym typeface="Wingdings" pitchFamily="2" charset="2"/>
              </a:rPr>
              <a:t>Anotar fechas destacables (calendario con espacio).</a:t>
            </a:r>
          </a:p>
          <a:p>
            <a:pPr marL="285750" indent="-285750">
              <a:buFontTx/>
              <a:buChar char="-"/>
            </a:pPr>
            <a:r>
              <a:rPr lang="es-ES" dirty="0">
                <a:sym typeface="Wingdings" pitchFamily="2" charset="2"/>
              </a:rPr>
              <a:t>Preguntarle por el día.</a:t>
            </a:r>
          </a:p>
        </p:txBody>
      </p:sp>
      <p:pic>
        <p:nvPicPr>
          <p:cNvPr id="1026" name="Picture 2" descr="Resultado de imagen de calendario abril 20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23" y="2071299"/>
            <a:ext cx="5206344" cy="384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8" y="6135561"/>
            <a:ext cx="1737511" cy="7254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2607" y="6371039"/>
            <a:ext cx="2267909" cy="47552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00"/>
    </mc:Choice>
    <mc:Fallback xmlns="">
      <p:transition spd="slow" advTm="6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22325" y="1896745"/>
            <a:ext cx="3200400" cy="2113597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00588" y="1886744"/>
            <a:ext cx="3200400" cy="2133600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18225" y="366026"/>
            <a:ext cx="8892480" cy="548640"/>
          </a:xfrm>
        </p:spPr>
        <p:txBody>
          <a:bodyPr/>
          <a:lstStyle/>
          <a:p>
            <a:r>
              <a:rPr lang="es-ES" sz="2400" cap="none" dirty="0"/>
              <a:t>Diversas preguntas = Diferentes objetivos en la estimulación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540129" y="5048451"/>
            <a:ext cx="60486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dirty="0"/>
              <a:t>Fluidez verbal y categórica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Vocabulario </a:t>
            </a:r>
          </a:p>
          <a:p>
            <a:pPr>
              <a:buFont typeface="Wingdings" pitchFamily="2" charset="2"/>
              <a:buChar char="ü"/>
            </a:pPr>
            <a:r>
              <a:rPr lang="es-ES" dirty="0"/>
              <a:t>Memoria </a:t>
            </a:r>
            <a:r>
              <a:rPr lang="es-ES" dirty="0" smtClean="0"/>
              <a:t>semántica</a:t>
            </a:r>
            <a:endParaRPr lang="es-ES" dirty="0"/>
          </a:p>
          <a:p>
            <a:r>
              <a:rPr lang="es-ES" dirty="0"/>
              <a:t>                    Reales 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dirty="0"/>
              <a:t>manipular (girar, mover, tocar).</a:t>
            </a:r>
          </a:p>
          <a:p>
            <a:r>
              <a:rPr lang="es-ES" dirty="0"/>
              <a:t>                    Fotos  </a:t>
            </a:r>
            <a:r>
              <a:rPr lang="es-ES" dirty="0">
                <a:sym typeface="Wingdings" pitchFamily="2" charset="2"/>
              </a:rPr>
              <a:t> Internet, libros, etc.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	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13465"/>
            <a:ext cx="1737511" cy="72548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445" y="6388567"/>
            <a:ext cx="2267909" cy="47552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69"/>
    </mc:Choice>
    <mc:Fallback xmlns="">
      <p:transition spd="slow" advTm="9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764704"/>
          </a:xfrm>
        </p:spPr>
        <p:txBody>
          <a:bodyPr/>
          <a:lstStyle/>
          <a:p>
            <a:r>
              <a:rPr lang="es-ES" sz="2400" dirty="0" smtClean="0"/>
              <a:t>Leer </a:t>
            </a:r>
            <a:r>
              <a:rPr lang="es-ES" sz="2400" dirty="0"/>
              <a:t>y resumir o realizar </a:t>
            </a:r>
            <a:r>
              <a:rPr lang="es-ES" sz="2400" dirty="0" smtClean="0"/>
              <a:t>preguntas: </a:t>
            </a:r>
            <a:br>
              <a:rPr lang="es-ES" sz="2400" dirty="0" smtClean="0"/>
            </a:br>
            <a:r>
              <a:rPr lang="es-ES" sz="2400" dirty="0" smtClean="0"/>
              <a:t>Comprensión del lenguaje, atención, memoria.</a:t>
            </a:r>
            <a:endParaRPr lang="es-ES" sz="2400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323528" y="980728"/>
            <a:ext cx="8712968" cy="4752527"/>
          </a:xfrm>
        </p:spPr>
        <p:txBody>
          <a:bodyPr>
            <a:normAutofit lnSpcReduction="10000"/>
          </a:bodyPr>
          <a:lstStyle/>
          <a:p>
            <a:r>
              <a:rPr lang="es-ES" b="0" dirty="0"/>
              <a:t>	</a:t>
            </a:r>
            <a:r>
              <a:rPr lang="es-ES" b="0" dirty="0" smtClean="0"/>
              <a:t>“</a:t>
            </a:r>
            <a:r>
              <a:rPr lang="es-ES" b="0" i="1" dirty="0" smtClean="0"/>
              <a:t>En </a:t>
            </a:r>
            <a:r>
              <a:rPr lang="es-ES" b="0" i="1" dirty="0"/>
              <a:t>la actualidad las personas que viven en la zona rural cuentan con la educación necesaria, todos los servicios y la comodidad para vivir tranquilamente y rodeado de la naturaleza.</a:t>
            </a:r>
          </a:p>
          <a:p>
            <a:pPr fontAlgn="base"/>
            <a:r>
              <a:rPr lang="es-ES" b="0" i="1" dirty="0"/>
              <a:t>	Entre las características de la vida rural se encuentra que las personas no se preocupan demasiado por la moda, solo si esta proporciona comodidad para realizar las actividades en este </a:t>
            </a:r>
            <a:r>
              <a:rPr lang="es-ES" b="0" i="1" dirty="0" smtClean="0"/>
              <a:t>espacio.”</a:t>
            </a:r>
          </a:p>
          <a:p>
            <a:pPr marL="0" indent="0"/>
            <a:endParaRPr lang="es-ES" b="0" dirty="0" smtClean="0"/>
          </a:p>
          <a:p>
            <a:r>
              <a:rPr lang="es-ES" sz="1800" b="0" dirty="0" smtClean="0"/>
              <a:t>¿</a:t>
            </a:r>
            <a:r>
              <a:rPr lang="es-ES" sz="1800" b="0" dirty="0"/>
              <a:t>Qué tipo de </a:t>
            </a:r>
            <a:r>
              <a:rPr lang="es-ES" sz="1800" b="0" dirty="0" smtClean="0"/>
              <a:t>textos?: </a:t>
            </a:r>
          </a:p>
          <a:p>
            <a:r>
              <a:rPr lang="es-ES" sz="2000" dirty="0" smtClean="0">
                <a:solidFill>
                  <a:srgbClr val="C00000"/>
                </a:solidFill>
              </a:rPr>
              <a:t>Noticias, Cuentos</a:t>
            </a:r>
            <a:endParaRPr lang="es-ES" sz="2000" dirty="0">
              <a:solidFill>
                <a:srgbClr val="C00000"/>
              </a:solidFill>
            </a:endParaRPr>
          </a:p>
          <a:p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</a:rPr>
              <a:t>Relatos, Cuadernos </a:t>
            </a:r>
            <a:r>
              <a:rPr lang="es-ES" sz="2000" dirty="0">
                <a:solidFill>
                  <a:schemeClr val="accent3">
                    <a:lumMod val="50000"/>
                  </a:schemeClr>
                </a:solidFill>
              </a:rPr>
              <a:t>de estimulación </a:t>
            </a:r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</a:rPr>
              <a:t>cognitiva, Temática </a:t>
            </a:r>
            <a:r>
              <a:rPr lang="es-ES" sz="2000" dirty="0">
                <a:solidFill>
                  <a:schemeClr val="accent3">
                    <a:lumMod val="50000"/>
                  </a:schemeClr>
                </a:solidFill>
              </a:rPr>
              <a:t>en </a:t>
            </a:r>
            <a:r>
              <a:rPr lang="es-ES" sz="2000" dirty="0" smtClean="0">
                <a:solidFill>
                  <a:schemeClr val="accent3">
                    <a:lumMod val="50000"/>
                  </a:schemeClr>
                </a:solidFill>
              </a:rPr>
              <a:t>Internet, Revistas.</a:t>
            </a:r>
          </a:p>
          <a:p>
            <a:endParaRPr lang="es-ES" sz="2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" sz="1800" b="0" dirty="0" smtClean="0"/>
              <a:t>¿</a:t>
            </a:r>
            <a:r>
              <a:rPr lang="es-ES" sz="1800" b="0" dirty="0"/>
              <a:t>Qué </a:t>
            </a:r>
            <a:r>
              <a:rPr lang="es-ES" sz="1800" b="0" dirty="0" smtClean="0"/>
              <a:t>hemos de tener en cuenta?</a:t>
            </a:r>
          </a:p>
          <a:p>
            <a:pPr>
              <a:buFontTx/>
              <a:buChar char="-"/>
            </a:pPr>
            <a:r>
              <a:rPr lang="es-ES" dirty="0">
                <a:solidFill>
                  <a:schemeClr val="tx2"/>
                </a:solidFill>
              </a:rPr>
              <a:t>Gustos, </a:t>
            </a:r>
            <a:r>
              <a:rPr lang="es-ES" dirty="0" smtClean="0">
                <a:solidFill>
                  <a:schemeClr val="tx2"/>
                </a:solidFill>
              </a:rPr>
              <a:t>nivel escolarización, </a:t>
            </a:r>
            <a:r>
              <a:rPr lang="es-ES" dirty="0">
                <a:solidFill>
                  <a:schemeClr val="tx2"/>
                </a:solidFill>
              </a:rPr>
              <a:t>conservación de funciones.</a:t>
            </a:r>
          </a:p>
          <a:p>
            <a:pPr>
              <a:buFontTx/>
              <a:buChar char="-"/>
            </a:pPr>
            <a:r>
              <a:rPr lang="es-ES" dirty="0">
                <a:solidFill>
                  <a:schemeClr val="tx2"/>
                </a:solidFill>
              </a:rPr>
              <a:t>Cantidad de texto y datos.</a:t>
            </a:r>
          </a:p>
          <a:p>
            <a:pPr>
              <a:buFontTx/>
              <a:buChar char="-"/>
            </a:pPr>
            <a:r>
              <a:rPr lang="es-ES" dirty="0">
                <a:solidFill>
                  <a:schemeClr val="bg1"/>
                </a:solidFill>
              </a:rPr>
              <a:t>Temática comprensible.</a:t>
            </a:r>
          </a:p>
          <a:p>
            <a:endParaRPr lang="es-ES" b="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6402255"/>
            <a:ext cx="2267909" cy="4755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0" y="6110033"/>
            <a:ext cx="1737511" cy="7254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6774"/>
      </p:ext>
    </p:extLst>
  </p:cSld>
  <p:clrMapOvr>
    <a:masterClrMapping/>
  </p:clrMapOvr>
  <p:transition spd="slow" advTm="1594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2960" y="365760"/>
            <a:ext cx="8069520" cy="548640"/>
          </a:xfrm>
        </p:spPr>
        <p:txBody>
          <a:bodyPr/>
          <a:lstStyle/>
          <a:p>
            <a:r>
              <a:rPr lang="es-ES" dirty="0"/>
              <a:t>…refranes… memoria </a:t>
            </a:r>
            <a:r>
              <a:rPr lang="es-ES" dirty="0" smtClean="0"/>
              <a:t>remota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96122" y="1340768"/>
            <a:ext cx="7520940" cy="3579849"/>
          </a:xfrm>
        </p:spPr>
        <p:txBody>
          <a:bodyPr/>
          <a:lstStyle/>
          <a:p>
            <a:r>
              <a:rPr lang="es-ES" dirty="0"/>
              <a:t>«A buen entendedor…pocas palabras bastan»</a:t>
            </a:r>
          </a:p>
          <a:p>
            <a:r>
              <a:rPr lang="es-ES" dirty="0"/>
              <a:t>«A la chita callando…hay quien se va aprovechando»</a:t>
            </a:r>
          </a:p>
          <a:p>
            <a:r>
              <a:rPr lang="es-ES" dirty="0"/>
              <a:t>«A la cama no te irás…sin saber una cosa más»</a:t>
            </a:r>
          </a:p>
          <a:p>
            <a:r>
              <a:rPr lang="es-ES" dirty="0"/>
              <a:t>«Al mal tiempo…buena cara»</a:t>
            </a:r>
          </a:p>
          <a:p>
            <a:endParaRPr lang="es-ES" dirty="0"/>
          </a:p>
        </p:txBody>
      </p:sp>
      <p:sp>
        <p:nvSpPr>
          <p:cNvPr id="4" name="3 CuadroTexto"/>
          <p:cNvSpPr txBox="1"/>
          <p:nvPr/>
        </p:nvSpPr>
        <p:spPr>
          <a:xfrm>
            <a:off x="755576" y="3176249"/>
            <a:ext cx="6696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¿Qué tener en cuenta?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Que los conociese.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Zona en la que ha vivido.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Áreas más deterioradas y mejores conservadas.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12321"/>
            <a:ext cx="1737511" cy="7254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091" y="6360777"/>
            <a:ext cx="2267909" cy="47552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1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2"/>
    </mc:Choice>
    <mc:Fallback xmlns="">
      <p:transition spd="slow" advTm="46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Personalizado 1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A76DA6"/>
      </a:accent2>
      <a:accent3>
        <a:srgbClr val="23BF7C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469</TotalTime>
  <Words>1042</Words>
  <Application>Microsoft Office PowerPoint</Application>
  <PresentationFormat>Presentación en pantalla (4:3)</PresentationFormat>
  <Paragraphs>252</Paragraphs>
  <Slides>29</Slides>
  <Notes>0</Notes>
  <HiddenSlides>0</HiddenSlides>
  <MMClips>29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9" baseType="lpstr">
      <vt:lpstr>Arial</vt:lpstr>
      <vt:lpstr>Bahnschrift SemiBold</vt:lpstr>
      <vt:lpstr>Bauhaus 93</vt:lpstr>
      <vt:lpstr>Bradley Hand ITC</vt:lpstr>
      <vt:lpstr>Calibri</vt:lpstr>
      <vt:lpstr>Franklin Gothic Book</vt:lpstr>
      <vt:lpstr>Franklin Gothic Medium</vt:lpstr>
      <vt:lpstr>Tunga</vt:lpstr>
      <vt:lpstr>Wingdings</vt:lpstr>
      <vt:lpstr>Ángulos</vt:lpstr>
      <vt:lpstr>INICIACIÓN A LA Estimulación cognitiva en casa. </vt:lpstr>
      <vt:lpstr>Aspectos a tener en cuenta</vt:lpstr>
      <vt:lpstr>ATENCIÓN SELECTIVA Y SOSTENIDA</vt:lpstr>
      <vt:lpstr>ATENCIÓN SELECTIVA EN LA COCINA</vt:lpstr>
      <vt:lpstr>Presentación de PowerPoint</vt:lpstr>
      <vt:lpstr>Presentación de PowerPoint</vt:lpstr>
      <vt:lpstr>Diversas preguntas = Diferentes objetivos en la estimulación</vt:lpstr>
      <vt:lpstr>Leer y resumir o realizar preguntas:  Comprensión del lenguaje, atención, memoria.</vt:lpstr>
      <vt:lpstr>…refranes… memoria remota</vt:lpstr>
      <vt:lpstr>¿Qué tienen en común estas actividades?</vt:lpstr>
      <vt:lpstr>MEMORIA REMOTA-AUTOBIOGRÁFICA + FLUIDEZ VERBAL</vt:lpstr>
      <vt:lpstr>Memoria episódica e inmediata</vt:lpstr>
      <vt:lpstr>Memoria remota y procedimental  (Y GNOSIA AUDITIVA)</vt:lpstr>
      <vt:lpstr>Árbol genealógico  memoria autobiográfica</vt:lpstr>
      <vt:lpstr>GNOSIAS AUDITIVAS Música: MEMORIA REMOTA Otras gnosias auditivas: sonidos de llaves, puerta, ambulancia, etc.  </vt:lpstr>
      <vt:lpstr>Reconocimiento de emociones</vt:lpstr>
      <vt:lpstr>Cuáles son las emociones</vt:lpstr>
      <vt:lpstr>Reconocimiento de olores (m. remota)</vt:lpstr>
      <vt:lpstr>Presentación de PowerPoint</vt:lpstr>
      <vt:lpstr>Planificación (FFEE)</vt:lpstr>
      <vt:lpstr>¿CÓMO LO HACEMOS?</vt:lpstr>
      <vt:lpstr>EJERCICIO 1:</vt:lpstr>
      <vt:lpstr>EJERCICIO: Solución</vt:lpstr>
      <vt:lpstr>…Funciones ejecutivas…</vt:lpstr>
      <vt:lpstr>Memoria de trabajo (ff.ee.)</vt:lpstr>
      <vt:lpstr>Fluidez verbal (Lenguaje)</vt:lpstr>
      <vt:lpstr>Ubicación espacial. Atención. Comprensión. Memoria semántica.</vt:lpstr>
      <vt:lpstr>Praxias (movimientos)</vt:lpstr>
      <vt:lpstr>¿Qué puede ocurrir?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Estimulación cognitiva en casa. Alteración cognitiva leve.</dc:title>
  <dc:creator>Manuel Carmelo</dc:creator>
  <cp:lastModifiedBy>Andrea_646.038.133</cp:lastModifiedBy>
  <cp:revision>140</cp:revision>
  <dcterms:created xsi:type="dcterms:W3CDTF">2018-10-25T11:01:21Z</dcterms:created>
  <dcterms:modified xsi:type="dcterms:W3CDTF">2021-07-12T10:47:22Z</dcterms:modified>
</cp:coreProperties>
</file>