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>
      <p:cViewPr varScale="1">
        <p:scale>
          <a:sx n="97" d="100"/>
          <a:sy n="97" d="100"/>
        </p:scale>
        <p:origin x="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02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496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0157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4297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0955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2282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16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90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88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36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56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50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35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066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2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6F166-60C3-455F-9100-D8A8126E467B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040EA73-6CB9-4177-AB5D-8AA06FD4C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17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CÓMO CUIDARSE EL CUIDADOR/FAMILIAR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2000" dirty="0" smtClean="0"/>
              <a:t>Cuando hay en mi familia una persona con la Enfermedad de Alzheimer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450" y="6364181"/>
            <a:ext cx="2371550" cy="4938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11" y="6132513"/>
            <a:ext cx="1737511" cy="72548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52"/>
    </mc:Choice>
    <mc:Fallback>
      <p:transition spd="slow" advTm="31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 tener en cuenta para EL CUIDADO de la persona con la Enfermedad de Alzheimer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 smtClean="0"/>
              <a:t>Hogar</a:t>
            </a:r>
          </a:p>
          <a:p>
            <a:r>
              <a:rPr lang="es-ES" sz="2400" dirty="0" smtClean="0"/>
              <a:t>Rutinas y hábitos</a:t>
            </a:r>
          </a:p>
          <a:p>
            <a:r>
              <a:rPr lang="es-ES" sz="2400" dirty="0" smtClean="0"/>
              <a:t>Contacto social</a:t>
            </a:r>
          </a:p>
          <a:p>
            <a:r>
              <a:rPr lang="es-ES" sz="2400" dirty="0" smtClean="0"/>
              <a:t>Movilidad</a:t>
            </a:r>
          </a:p>
          <a:p>
            <a:r>
              <a:rPr lang="es-ES" sz="2400" dirty="0" smtClean="0"/>
              <a:t>Utilidad</a:t>
            </a:r>
          </a:p>
          <a:p>
            <a:r>
              <a:rPr lang="es-ES" sz="2400" dirty="0" smtClean="0"/>
              <a:t>Autonomía</a:t>
            </a:r>
          </a:p>
          <a:p>
            <a:r>
              <a:rPr lang="es-ES" sz="2400" dirty="0" smtClean="0"/>
              <a:t>Los tiempos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450" y="6364181"/>
            <a:ext cx="2371550" cy="4938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77" y="6132513"/>
            <a:ext cx="1737511" cy="72548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4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90"/>
    </mc:Choice>
    <mc:Fallback>
      <p:transition spd="slow" advTm="17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 tener en cuenta para EL CUIDADO </a:t>
            </a:r>
            <a:r>
              <a:rPr lang="es-ES" dirty="0" smtClean="0"/>
              <a:t>del CUIDADOR/FAMILIAR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70667" y="2133600"/>
            <a:ext cx="9133945" cy="3777622"/>
          </a:xfrm>
        </p:spPr>
        <p:txBody>
          <a:bodyPr>
            <a:normAutofit lnSpcReduction="10000"/>
          </a:bodyPr>
          <a:lstStyle/>
          <a:p>
            <a:r>
              <a:rPr lang="es-ES" sz="2400" dirty="0" smtClean="0"/>
              <a:t>Red de apoyos: formal e informal</a:t>
            </a:r>
          </a:p>
          <a:p>
            <a:r>
              <a:rPr lang="es-ES" sz="2800" b="1" dirty="0" smtClean="0"/>
              <a:t>Tiempo diario</a:t>
            </a:r>
          </a:p>
          <a:p>
            <a:r>
              <a:rPr lang="es-ES" sz="2400" dirty="0" smtClean="0"/>
              <a:t>Vida personal: intimidad, social, etc.</a:t>
            </a:r>
          </a:p>
          <a:p>
            <a:r>
              <a:rPr lang="es-ES" sz="2400" dirty="0" smtClean="0"/>
              <a:t>Salud.</a:t>
            </a:r>
          </a:p>
          <a:p>
            <a:r>
              <a:rPr lang="es-ES" sz="2400" dirty="0" smtClean="0"/>
              <a:t>Solicitar, delegar </a:t>
            </a:r>
            <a:r>
              <a:rPr lang="es-ES" sz="2000" dirty="0" smtClean="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</a:pPr>
            <a:endParaRPr lang="es-ES" sz="2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sz="2000" dirty="0" smtClean="0">
              <a:sym typeface="Wingdings" panose="05000000000000000000" pitchFamily="2" charset="2"/>
            </a:endParaRPr>
          </a:p>
          <a:p>
            <a:r>
              <a:rPr lang="es-ES" sz="2400" dirty="0" smtClean="0">
                <a:sym typeface="Wingdings" panose="05000000000000000000" pitchFamily="2" charset="2"/>
              </a:rPr>
              <a:t>Reconocer esfuerzo </a:t>
            </a:r>
            <a:r>
              <a:rPr lang="es-ES" sz="2000" dirty="0" smtClean="0">
                <a:sym typeface="Wingdings" panose="05000000000000000000" pitchFamily="2" charset="2"/>
              </a:rPr>
              <a:t></a:t>
            </a:r>
            <a:endParaRPr lang="es-ES" sz="2000" dirty="0" smtClean="0"/>
          </a:p>
          <a:p>
            <a:endParaRPr lang="es-ES" dirty="0"/>
          </a:p>
        </p:txBody>
      </p:sp>
      <p:sp>
        <p:nvSpPr>
          <p:cNvPr id="4" name="Más 3"/>
          <p:cNvSpPr/>
          <p:nvPr/>
        </p:nvSpPr>
        <p:spPr>
          <a:xfrm>
            <a:off x="6795426" y="4466167"/>
            <a:ext cx="609600" cy="59266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Hexágono 4"/>
          <p:cNvSpPr/>
          <p:nvPr/>
        </p:nvSpPr>
        <p:spPr>
          <a:xfrm>
            <a:off x="5886185" y="3522134"/>
            <a:ext cx="2428082" cy="80475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Manejo de la “culpa”</a:t>
            </a:r>
            <a:endParaRPr lang="es-ES" sz="2000" dirty="0"/>
          </a:p>
        </p:txBody>
      </p:sp>
      <p:sp>
        <p:nvSpPr>
          <p:cNvPr id="6" name="Hexágono 5"/>
          <p:cNvSpPr/>
          <p:nvPr/>
        </p:nvSpPr>
        <p:spPr>
          <a:xfrm>
            <a:off x="6273974" y="5242130"/>
            <a:ext cx="2444245" cy="61934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Creencias irracionales</a:t>
            </a:r>
            <a:endParaRPr lang="es-ES" sz="20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9414932" y="3801534"/>
            <a:ext cx="2786393" cy="188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/>
              <a:t>Autoevaluarnos</a:t>
            </a:r>
            <a:endParaRPr lang="es-ES" sz="2400" dirty="0"/>
          </a:p>
        </p:txBody>
      </p:sp>
      <p:sp>
        <p:nvSpPr>
          <p:cNvPr id="8" name="Igual que 7"/>
          <p:cNvSpPr/>
          <p:nvPr/>
        </p:nvSpPr>
        <p:spPr>
          <a:xfrm>
            <a:off x="8619067" y="4351867"/>
            <a:ext cx="643466" cy="508000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Llamada ovalada 8"/>
          <p:cNvSpPr/>
          <p:nvPr/>
        </p:nvSpPr>
        <p:spPr>
          <a:xfrm rot="19235163">
            <a:off x="172540" y="1564004"/>
            <a:ext cx="2200731" cy="206159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Cómo me cuido</a:t>
            </a:r>
            <a:endParaRPr lang="es-ES" sz="28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775" y="6364181"/>
            <a:ext cx="2371550" cy="4938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44" y="6132513"/>
            <a:ext cx="1737511" cy="725487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1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487"/>
    </mc:Choice>
    <mc:Fallback>
      <p:transition spd="slow" advTm="295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5546" y="594258"/>
            <a:ext cx="3505199" cy="97631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Sentimientos</a:t>
            </a:r>
            <a:r>
              <a:rPr lang="es-ES" sz="2400" dirty="0" smtClean="0"/>
              <a:t> del cuidador/familiar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400" dirty="0" smtClean="0"/>
          </a:p>
          <a:p>
            <a:r>
              <a:rPr lang="es-ES" sz="2400" dirty="0" smtClean="0"/>
              <a:t>Supervisión: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 smtClean="0"/>
          </a:p>
          <a:p>
            <a:endParaRPr lang="es-ES" sz="2400" dirty="0"/>
          </a:p>
          <a:p>
            <a:r>
              <a:rPr lang="es-ES" sz="2400" dirty="0" smtClean="0"/>
              <a:t>Control:</a:t>
            </a:r>
          </a:p>
          <a:p>
            <a:endParaRPr lang="es-ES" sz="2400" dirty="0" smtClean="0"/>
          </a:p>
          <a:p>
            <a:endParaRPr lang="es-ES" sz="2400" dirty="0"/>
          </a:p>
          <a:p>
            <a:endParaRPr lang="es-ES" sz="2400" dirty="0" smtClean="0"/>
          </a:p>
          <a:p>
            <a:endParaRPr lang="es-ES" sz="2400" dirty="0" smtClean="0"/>
          </a:p>
          <a:p>
            <a:r>
              <a:rPr lang="es-ES" sz="2400" dirty="0" smtClean="0"/>
              <a:t>Dependencia:</a:t>
            </a:r>
            <a:endParaRPr lang="es-ES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522413" y="1981199"/>
            <a:ext cx="3505199" cy="3879851"/>
          </a:xfrm>
        </p:spPr>
        <p:txBody>
          <a:bodyPr>
            <a:normAutofit/>
          </a:bodyPr>
          <a:lstStyle/>
          <a:p>
            <a:r>
              <a:rPr lang="es-ES" sz="2400" dirty="0" smtClean="0"/>
              <a:t>Desgaste…</a:t>
            </a:r>
          </a:p>
          <a:p>
            <a:r>
              <a:rPr lang="es-ES" sz="2400" dirty="0" smtClean="0"/>
              <a:t>…Culpabilidad…</a:t>
            </a:r>
          </a:p>
          <a:p>
            <a:r>
              <a:rPr lang="es-ES" sz="2400" dirty="0" smtClean="0"/>
              <a:t>…Pérdida personal</a:t>
            </a:r>
          </a:p>
          <a:p>
            <a:endParaRPr lang="es-ES" sz="2000" dirty="0" smtClean="0"/>
          </a:p>
          <a:p>
            <a:endParaRPr lang="es-ES" sz="2000" dirty="0"/>
          </a:p>
          <a:p>
            <a:r>
              <a:rPr lang="es-ES" sz="2000" dirty="0" smtClean="0"/>
              <a:t>           </a:t>
            </a:r>
            <a:r>
              <a:rPr lang="es-ES" sz="2400" i="1" dirty="0" smtClean="0"/>
              <a:t>¿Por qué?</a:t>
            </a:r>
            <a:endParaRPr lang="es-ES" sz="2400" i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8913812" y="1016000"/>
            <a:ext cx="2770188" cy="8297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Citas médicas, pagos, etc.</a:t>
            </a:r>
            <a:endParaRPr lang="es-ES" sz="20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8913812" y="2438400"/>
            <a:ext cx="2956455" cy="138853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chemeClr val="tx1"/>
                </a:solidFill>
              </a:rPr>
              <a:t>Cocina, puerta, medicación,  alimentación, compra, etc.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8964612" y="4365096"/>
            <a:ext cx="2905655" cy="1926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Higiene personal, cuenta bancaria, seleccionar las prendas, hogar, salir a la calle etc.</a:t>
            </a:r>
            <a:endParaRPr lang="es-ES" sz="2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486400" y="176892"/>
            <a:ext cx="6560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Funciones</a:t>
            </a:r>
            <a:r>
              <a:rPr lang="es-E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que va adquiriendo el cuidador</a:t>
            </a:r>
            <a:endParaRPr lang="es-E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729" y="6346296"/>
            <a:ext cx="2371550" cy="4938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1" y="6132513"/>
            <a:ext cx="1737511" cy="72548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2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834"/>
    </mc:Choice>
    <mc:Fallback>
      <p:transition spd="slow" advTm="186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No olvides: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Cuidador, </a:t>
            </a:r>
            <a:r>
              <a:rPr lang="es-ES" b="1" dirty="0" smtClean="0"/>
              <a:t>CUÍDATE, RESPÉTATE Y COMPARTE RESPONSABILIDADES.</a:t>
            </a:r>
            <a:endParaRPr lang="es-ES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7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8"/>
    </mc:Choice>
    <mc:Fallback>
      <p:transition spd="slow" advTm="13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151</TotalTime>
  <Words>167</Words>
  <Application>Microsoft Office PowerPoint</Application>
  <PresentationFormat>Panorámica</PresentationFormat>
  <Paragraphs>47</Paragraphs>
  <Slides>5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Wingdings</vt:lpstr>
      <vt:lpstr>Wingdings 3</vt:lpstr>
      <vt:lpstr>Espiral</vt:lpstr>
      <vt:lpstr>CÓMO CUIDARSE EL CUIDADOR/FAMILIAR</vt:lpstr>
      <vt:lpstr>A tener en cuenta para EL CUIDADO de la persona con la Enfermedad de Alzheimer</vt:lpstr>
      <vt:lpstr>A tener en cuenta para EL CUIDADO del CUIDADOR/FAMILIAR</vt:lpstr>
      <vt:lpstr>Sentimientos del cuidador/familiar</vt:lpstr>
      <vt:lpstr>No olvides: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CÓMO CUIDARSE EL CUIDADOR/FAMILIAR</dc:title>
  <dc:creator>Andrea_646.038.133</dc:creator>
  <cp:lastModifiedBy>Andrea_646.038.133</cp:lastModifiedBy>
  <cp:revision>13</cp:revision>
  <dcterms:created xsi:type="dcterms:W3CDTF">2021-07-04T10:51:21Z</dcterms:created>
  <dcterms:modified xsi:type="dcterms:W3CDTF">2021-07-05T09:39:26Z</dcterms:modified>
</cp:coreProperties>
</file>