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9" r:id="rId3"/>
    <p:sldId id="263" r:id="rId4"/>
    <p:sldId id="257" r:id="rId5"/>
    <p:sldId id="258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2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94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80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32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891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647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632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600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28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28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10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87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71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82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01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74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2579E-22CB-4858-8DC2-B5F6F73B2724}" type="datetimeFigureOut">
              <a:rPr lang="es-ES" smtClean="0"/>
              <a:t>05/07/2021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510E11F-A5C8-492C-8CEC-D16DC46B2E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53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9052" y="1936146"/>
            <a:ext cx="7766936" cy="1646302"/>
          </a:xfrm>
        </p:spPr>
        <p:txBody>
          <a:bodyPr/>
          <a:lstStyle/>
          <a:p>
            <a:r>
              <a:rPr lang="es-ES" dirty="0" smtClean="0"/>
              <a:t>CAMBIOS EN EL CUIDADOR/FAMILIAR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4949" y="3736576"/>
            <a:ext cx="7766936" cy="1096899"/>
          </a:xfrm>
        </p:spPr>
        <p:txBody>
          <a:bodyPr>
            <a:normAutofit/>
          </a:bodyPr>
          <a:lstStyle/>
          <a:p>
            <a:r>
              <a:rPr lang="es-ES" sz="2800" dirty="0" smtClean="0"/>
              <a:t>Cuando hay un diagnóstico de Enfermedad de Alzheimer</a:t>
            </a:r>
            <a:endParaRPr lang="es-E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6084503"/>
            <a:ext cx="1736670" cy="7256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74014" y="6519446"/>
            <a:ext cx="201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Unidad de memoria</a:t>
            </a:r>
            <a:endParaRPr lang="es-ES" sz="16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5"/>
    </mc:Choice>
    <mc:Fallback xmlns="">
      <p:transition spd="slow" advTm="1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3157" y="1048408"/>
            <a:ext cx="9308078" cy="3941670"/>
          </a:xfrm>
        </p:spPr>
        <p:txBody>
          <a:bodyPr>
            <a:normAutofit lnSpcReduction="10000"/>
          </a:bodyPr>
          <a:lstStyle/>
          <a:p>
            <a:endParaRPr lang="es-ES" sz="3600" dirty="0"/>
          </a:p>
          <a:p>
            <a:endParaRPr lang="es-ES" sz="3600" dirty="0" smtClean="0"/>
          </a:p>
          <a:p>
            <a:pPr algn="ctr"/>
            <a:r>
              <a:rPr lang="es-ES" sz="3600" dirty="0" smtClean="0"/>
              <a:t>Aceptación </a:t>
            </a:r>
            <a:r>
              <a:rPr lang="es-ES" sz="3600" dirty="0"/>
              <a:t>de la </a:t>
            </a:r>
            <a:r>
              <a:rPr lang="es-ES" sz="3600" dirty="0" smtClean="0"/>
              <a:t>enfermedad   </a:t>
            </a:r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  <a:p>
            <a:pPr algn="ctr"/>
            <a:r>
              <a:rPr lang="es-ES" sz="3600" dirty="0" smtClean="0"/>
              <a:t>     Cambios </a:t>
            </a:r>
            <a:r>
              <a:rPr lang="es-ES" sz="3600" dirty="0"/>
              <a:t>en la organización familiar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6084503"/>
            <a:ext cx="1736670" cy="7256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74014" y="6519446"/>
            <a:ext cx="201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Unidad de memoria</a:t>
            </a:r>
            <a:endParaRPr lang="es-ES" sz="1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2"/>
    </mc:Choice>
    <mc:Fallback xmlns="">
      <p:transition spd="slow" advTm="8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Aceptación de la enfermedad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Duelo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6084503"/>
            <a:ext cx="1736670" cy="7256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74014" y="6519446"/>
            <a:ext cx="201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Unidad de memoria</a:t>
            </a:r>
            <a:endParaRPr lang="es-ES" sz="1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2"/>
    </mc:Choice>
    <mc:Fallback xmlns="">
      <p:transition spd="slow" advTm="1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Fases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2028" y="1498604"/>
            <a:ext cx="9017875" cy="3786892"/>
          </a:xfrm>
        </p:spPr>
        <p:txBody>
          <a:bodyPr>
            <a:normAutofit/>
          </a:bodyPr>
          <a:lstStyle/>
          <a:p>
            <a:r>
              <a:rPr lang="es-ES" sz="3200" dirty="0" smtClean="0"/>
              <a:t>1. NEGACIÓN (como autoprotección)</a:t>
            </a:r>
          </a:p>
          <a:p>
            <a:r>
              <a:rPr lang="es-ES" sz="3200" dirty="0" smtClean="0"/>
              <a:t>2. IRA O ENFADO</a:t>
            </a:r>
          </a:p>
          <a:p>
            <a:r>
              <a:rPr lang="es-ES" sz="3200" dirty="0" smtClean="0"/>
              <a:t>3. NEGOCIACIÓN O REORGANIZACIÓN</a:t>
            </a:r>
          </a:p>
          <a:p>
            <a:r>
              <a:rPr lang="es-ES" sz="3200" dirty="0" smtClean="0"/>
              <a:t>4. DEPRESIÓN </a:t>
            </a:r>
            <a:r>
              <a:rPr lang="es-ES" sz="3200" dirty="0" smtClean="0">
                <a:sym typeface="Wingdings" panose="05000000000000000000" pitchFamily="2" charset="2"/>
              </a:rPr>
              <a:t> ¿Desesperación?</a:t>
            </a:r>
          </a:p>
          <a:p>
            <a:pPr marL="0" indent="0">
              <a:buNone/>
            </a:pPr>
            <a:endParaRPr lang="es-ES" sz="3200" dirty="0" smtClean="0"/>
          </a:p>
          <a:p>
            <a:r>
              <a:rPr lang="es-ES" sz="3200" dirty="0" smtClean="0"/>
              <a:t>5. RESOLUCIÓN </a:t>
            </a:r>
            <a:r>
              <a:rPr lang="es-ES" sz="3200" dirty="0" smtClean="0">
                <a:sym typeface="Wingdings" panose="05000000000000000000" pitchFamily="2" charset="2"/>
              </a:rPr>
              <a:t> </a:t>
            </a:r>
            <a:r>
              <a:rPr lang="es-ES" sz="3200" b="1" u="sng" dirty="0" smtClean="0">
                <a:sym typeface="Wingdings" panose="05000000000000000000" pitchFamily="2" charset="2"/>
              </a:rPr>
              <a:t>Aceptación</a:t>
            </a:r>
            <a:endParaRPr lang="es-ES" sz="3200" b="1" u="sng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1600783" cy="2584449"/>
          </a:xfrm>
        </p:spPr>
        <p:txBody>
          <a:bodyPr>
            <a:normAutofit/>
          </a:bodyPr>
          <a:lstStyle/>
          <a:p>
            <a:r>
              <a:rPr lang="es-ES" sz="2400" i="1" dirty="0" smtClean="0"/>
              <a:t>Del Duelo</a:t>
            </a:r>
            <a:endParaRPr lang="es-ES" sz="24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03" y="6126417"/>
            <a:ext cx="1731414" cy="731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70" y="6492208"/>
            <a:ext cx="2054530" cy="43285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437993" y="3815255"/>
            <a:ext cx="2995448" cy="73309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Toma de conciencia</a:t>
            </a:r>
            <a:endParaRPr lang="es-E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00"/>
    </mc:Choice>
    <mc:Fallback xmlns="">
      <p:transition spd="slow" advTm="19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Nuevas Crisis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28545" y="1498604"/>
            <a:ext cx="8111358" cy="37868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3200" dirty="0" smtClean="0"/>
              <a:t>CAMBIOS EN LA ENFERMEDAD</a:t>
            </a:r>
          </a:p>
          <a:p>
            <a:pPr marL="0" indent="0">
              <a:buNone/>
            </a:pPr>
            <a:endParaRPr lang="es-ES" sz="3200" dirty="0" smtClean="0"/>
          </a:p>
          <a:p>
            <a:r>
              <a:rPr lang="es-ES" sz="3200" dirty="0" smtClean="0"/>
              <a:t>4. Tristeza (DEPRESIÓN)</a:t>
            </a:r>
          </a:p>
          <a:p>
            <a:pPr marL="0" indent="0">
              <a:buNone/>
            </a:pPr>
            <a:r>
              <a:rPr lang="es-ES" sz="3200" i="1" dirty="0" smtClean="0"/>
              <a:t>                 Adaptación</a:t>
            </a:r>
          </a:p>
          <a:p>
            <a:r>
              <a:rPr lang="es-ES" sz="3200" dirty="0" smtClean="0"/>
              <a:t>5. Reconocer y aceptar (</a:t>
            </a:r>
            <a:r>
              <a:rPr lang="es-ES" sz="3200" dirty="0"/>
              <a:t>RESOLUCIÓN</a:t>
            </a:r>
            <a:r>
              <a:rPr lang="es-ES" sz="3200" dirty="0" smtClean="0"/>
              <a:t>)</a:t>
            </a:r>
          </a:p>
          <a:p>
            <a:endParaRPr lang="es-ES" sz="3200" dirty="0"/>
          </a:p>
          <a:p>
            <a:pPr marL="0" indent="0">
              <a:buNone/>
            </a:pPr>
            <a:r>
              <a:rPr lang="es-ES" sz="3200" dirty="0" smtClean="0"/>
              <a:t>                               CALIDAD DE VIDA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1600783" cy="2584449"/>
          </a:xfrm>
        </p:spPr>
        <p:txBody>
          <a:bodyPr>
            <a:normAutofit/>
          </a:bodyPr>
          <a:lstStyle/>
          <a:p>
            <a:r>
              <a:rPr lang="es-ES" sz="2400" i="1" dirty="0" smtClean="0"/>
              <a:t>Del Duelo</a:t>
            </a:r>
            <a:endParaRPr lang="es-ES" sz="24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03" y="6126417"/>
            <a:ext cx="1731414" cy="731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70" y="6492208"/>
            <a:ext cx="2054530" cy="432854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8907518" y="4069293"/>
            <a:ext cx="488731" cy="725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77"/>
    </mc:Choice>
    <mc:Fallback xmlns="">
      <p:transition spd="slow" advTm="89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s-ES" dirty="0" smtClean="0"/>
              <a:t>Cambios en la organización familiar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6084503"/>
            <a:ext cx="1736670" cy="7256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74014" y="6519446"/>
            <a:ext cx="201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Unidad de memoria</a:t>
            </a:r>
            <a:endParaRPr lang="es-ES" sz="1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6"/>
    </mc:Choice>
    <mc:Fallback xmlns="">
      <p:transition spd="slow" advTm="1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424" y="1498603"/>
            <a:ext cx="2932969" cy="1278466"/>
          </a:xfrm>
        </p:spPr>
        <p:txBody>
          <a:bodyPr>
            <a:normAutofit/>
          </a:bodyPr>
          <a:lstStyle/>
          <a:p>
            <a:r>
              <a:rPr lang="es-ES" sz="3200" dirty="0" smtClean="0"/>
              <a:t>Roles familiares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89586" y="173421"/>
            <a:ext cx="8802413" cy="63187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3200" dirty="0" smtClean="0"/>
              <a:t>CAMBIOS EN LA ORGANIZACIÓN </a:t>
            </a:r>
            <a:r>
              <a:rPr lang="es-ES" sz="3200" dirty="0" smtClean="0">
                <a:solidFill>
                  <a:schemeClr val="tx1"/>
                </a:solidFill>
              </a:rPr>
              <a:t>FAMILIA</a:t>
            </a:r>
            <a:r>
              <a:rPr lang="es-ES" sz="3200" dirty="0" smtClean="0">
                <a:solidFill>
                  <a:schemeClr val="bg1"/>
                </a:solidFill>
              </a:rPr>
              <a:t>R</a:t>
            </a:r>
          </a:p>
          <a:p>
            <a:pPr marL="0" indent="0">
              <a:buNone/>
            </a:pPr>
            <a:endParaRPr lang="es-ES" sz="3200" dirty="0" smtClean="0"/>
          </a:p>
          <a:p>
            <a:r>
              <a:rPr lang="es-ES" sz="3200" dirty="0" smtClean="0"/>
              <a:t>SITUACIÓN </a:t>
            </a:r>
            <a:r>
              <a:rPr lang="es-ES" sz="3200" dirty="0" smtClean="0">
                <a:sym typeface="Wingdings" panose="05000000000000000000" pitchFamily="2" charset="2"/>
              </a:rPr>
              <a:t> Relaciones previas</a:t>
            </a:r>
          </a:p>
          <a:p>
            <a:r>
              <a:rPr lang="es-ES" sz="3200" dirty="0" smtClean="0">
                <a:sym typeface="Wingdings" panose="05000000000000000000" pitchFamily="2" charset="2"/>
              </a:rPr>
              <a:t>REORGANIZACIÓN DE TAREAS </a:t>
            </a:r>
          </a:p>
          <a:p>
            <a:pPr marL="0" indent="0">
              <a:buNone/>
            </a:pPr>
            <a:r>
              <a:rPr lang="es-ES" sz="3200" dirty="0">
                <a:sym typeface="Wingdings" panose="05000000000000000000" pitchFamily="2" charset="2"/>
              </a:rPr>
              <a:t> </a:t>
            </a:r>
            <a:r>
              <a:rPr lang="es-ES" sz="3200" dirty="0" smtClean="0">
                <a:sym typeface="Wingdings" panose="05000000000000000000" pitchFamily="2" charset="2"/>
              </a:rPr>
              <a:t>   </a:t>
            </a:r>
          </a:p>
          <a:p>
            <a:pPr marL="0" indent="0">
              <a:buNone/>
            </a:pPr>
            <a:r>
              <a:rPr lang="es-ES" sz="3200" dirty="0" smtClean="0">
                <a:sym typeface="Wingdings" panose="05000000000000000000" pitchFamily="2" charset="2"/>
              </a:rPr>
              <a:t>Reestructurar los tiempos</a:t>
            </a:r>
          </a:p>
          <a:p>
            <a:pPr marL="0" indent="0">
              <a:buNone/>
            </a:pPr>
            <a:r>
              <a:rPr lang="es-ES" sz="3200" dirty="0" smtClean="0">
                <a:sym typeface="Wingdings" panose="05000000000000000000" pitchFamily="2" charset="2"/>
              </a:rPr>
              <a:t>  </a:t>
            </a:r>
          </a:p>
          <a:p>
            <a:pPr marL="0" indent="0">
              <a:buNone/>
            </a:pPr>
            <a:r>
              <a:rPr lang="es-ES" sz="3200" dirty="0" smtClean="0">
                <a:sym typeface="Wingdings" panose="05000000000000000000" pitchFamily="2" charset="2"/>
              </a:rPr>
              <a:t> Asertividad</a:t>
            </a:r>
          </a:p>
          <a:p>
            <a:pPr marL="0" indent="0">
              <a:buNone/>
            </a:pPr>
            <a:r>
              <a:rPr lang="es-ES" sz="3200" dirty="0">
                <a:sym typeface="Wingdings" panose="05000000000000000000" pitchFamily="2" charset="2"/>
              </a:rPr>
              <a:t> </a:t>
            </a:r>
            <a:r>
              <a:rPr lang="es-ES" sz="3200" dirty="0" smtClean="0">
                <a:sym typeface="Wingdings" panose="05000000000000000000" pitchFamily="2" charset="2"/>
              </a:rPr>
              <a:t>Flexibilidad</a:t>
            </a:r>
          </a:p>
          <a:p>
            <a:pPr marL="0" indent="0">
              <a:buNone/>
            </a:pPr>
            <a:r>
              <a:rPr lang="es-ES" sz="3200" dirty="0" smtClean="0">
                <a:sym typeface="Wingdings" panose="05000000000000000000" pitchFamily="2" charset="2"/>
              </a:rPr>
              <a:t> Anticipación</a:t>
            </a:r>
          </a:p>
          <a:p>
            <a:pPr marL="0" indent="0">
              <a:buNone/>
            </a:pPr>
            <a:r>
              <a:rPr lang="es-ES" sz="3200" dirty="0">
                <a:sym typeface="Wingdings" panose="05000000000000000000" pitchFamily="2" charset="2"/>
              </a:rPr>
              <a:t> </a:t>
            </a:r>
            <a:r>
              <a:rPr lang="es-ES" sz="3200" dirty="0" smtClean="0">
                <a:sym typeface="Wingdings" panose="05000000000000000000" pitchFamily="2" charset="2"/>
              </a:rPr>
              <a:t>Alternativa</a:t>
            </a:r>
            <a:endParaRPr lang="es-ES" sz="3200" dirty="0">
              <a:sym typeface="Wingdings" panose="05000000000000000000" pitchFamily="2" charset="2"/>
            </a:endParaRPr>
          </a:p>
          <a:p>
            <a:endParaRPr lang="es-ES" sz="3200" dirty="0" smtClean="0"/>
          </a:p>
          <a:p>
            <a:r>
              <a:rPr lang="es-ES" sz="3200" dirty="0" smtClean="0"/>
              <a:t>CLAUIDACIÓN…CODEPENDENCIA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30201" y="2795172"/>
            <a:ext cx="2105571" cy="2584449"/>
          </a:xfrm>
        </p:spPr>
        <p:txBody>
          <a:bodyPr>
            <a:normAutofit/>
          </a:bodyPr>
          <a:lstStyle/>
          <a:p>
            <a:endParaRPr lang="es-ES" sz="24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03" y="6126417"/>
            <a:ext cx="1731414" cy="731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70" y="6492208"/>
            <a:ext cx="2054530" cy="432854"/>
          </a:xfrm>
          <a:prstGeom prst="rect">
            <a:avLst/>
          </a:prstGeom>
        </p:spPr>
      </p:pic>
      <p:sp>
        <p:nvSpPr>
          <p:cNvPr id="8" name="Cerrar llave 7"/>
          <p:cNvSpPr/>
          <p:nvPr/>
        </p:nvSpPr>
        <p:spPr>
          <a:xfrm rot="5400000">
            <a:off x="5565225" y="732350"/>
            <a:ext cx="551793" cy="4895192"/>
          </a:xfrm>
          <a:prstGeom prst="rightBrac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>
            <a:off x="5699234" y="2017986"/>
            <a:ext cx="606973" cy="3626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5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45"/>
    </mc:Choice>
    <mc:Fallback>
      <p:transition spd="slow" advTm="15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Fases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2028" y="277091"/>
            <a:ext cx="9017875" cy="500840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smtClean="0"/>
              <a:t>¿Cuándo ocurren los cambios de roles </a:t>
            </a:r>
            <a:r>
              <a:rPr lang="es-ES" sz="3200" dirty="0" smtClean="0">
                <a:solidFill>
                  <a:schemeClr val="bg1"/>
                </a:solidFill>
              </a:rPr>
              <a:t>en la </a:t>
            </a:r>
            <a:r>
              <a:rPr lang="es-ES" sz="3200" dirty="0" smtClean="0"/>
              <a:t>familia?</a:t>
            </a:r>
          </a:p>
          <a:p>
            <a:pPr marL="0" indent="0">
              <a:buNone/>
            </a:pPr>
            <a:endParaRPr lang="es-ES" sz="3200" dirty="0" smtClean="0"/>
          </a:p>
          <a:p>
            <a:pPr marL="0" indent="0">
              <a:buNone/>
            </a:pPr>
            <a:endParaRPr lang="es-ES" sz="3200" dirty="0" smtClean="0"/>
          </a:p>
          <a:p>
            <a:r>
              <a:rPr lang="es-ES" sz="3200" dirty="0" smtClean="0"/>
              <a:t>3. </a:t>
            </a:r>
            <a:r>
              <a:rPr lang="es-E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NEGOCIACIÓN O REORGANIZACIÓN</a:t>
            </a:r>
          </a:p>
          <a:p>
            <a:endParaRPr lang="es-ES" sz="3200" dirty="0" smtClean="0"/>
          </a:p>
          <a:p>
            <a:r>
              <a:rPr lang="es-ES" sz="3200" dirty="0" smtClean="0"/>
              <a:t>5. </a:t>
            </a:r>
            <a:r>
              <a:rPr lang="es-ES" sz="4400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RESOLUCIÓN </a:t>
            </a:r>
            <a:r>
              <a:rPr lang="es-ES" sz="4400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s-ES" sz="4400" b="1" u="sng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Aceptación</a:t>
            </a:r>
            <a:endParaRPr lang="es-ES" sz="4400" b="1" u="sng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1600783" cy="2584449"/>
          </a:xfrm>
        </p:spPr>
        <p:txBody>
          <a:bodyPr>
            <a:normAutofit/>
          </a:bodyPr>
          <a:lstStyle/>
          <a:p>
            <a:r>
              <a:rPr lang="es-ES" sz="2400" i="1" dirty="0" smtClean="0"/>
              <a:t>Del Duelo</a:t>
            </a:r>
            <a:endParaRPr lang="es-ES" sz="24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03" y="6126417"/>
            <a:ext cx="1731414" cy="731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470" y="6492208"/>
            <a:ext cx="2054530" cy="43285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335517" y="3265486"/>
            <a:ext cx="2995448" cy="73309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Toma de conciencia</a:t>
            </a:r>
            <a:endParaRPr lang="es-E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9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1"/>
    </mc:Choice>
    <mc:Fallback>
      <p:transition spd="slow" advTm="4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9297"/>
          </a:xfrm>
        </p:spPr>
        <p:txBody>
          <a:bodyPr/>
          <a:lstStyle/>
          <a:p>
            <a:r>
              <a:rPr lang="es-ES" dirty="0" smtClean="0"/>
              <a:t>¿ Y si no llego a la fase 5?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Terapia psicológica individual y grupal.</a:t>
            </a:r>
          </a:p>
          <a:p>
            <a:r>
              <a:rPr lang="es-ES" dirty="0" smtClean="0"/>
              <a:t>Reuniones informativas.</a:t>
            </a:r>
          </a:p>
          <a:p>
            <a:r>
              <a:rPr lang="es-ES" dirty="0" smtClean="0"/>
              <a:t>Conocer otros familiares.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Principal: RESPETA TUS TIEMPOS</a:t>
            </a:r>
            <a:endParaRPr lang="es-E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45"/>
    </mc:Choice>
    <mc:Fallback>
      <p:transition spd="slow" advTm="9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190</Words>
  <Application>Microsoft Office PowerPoint</Application>
  <PresentationFormat>Panorámica</PresentationFormat>
  <Paragraphs>63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Trebuchet MS</vt:lpstr>
      <vt:lpstr>Wingdings</vt:lpstr>
      <vt:lpstr>Wingdings 3</vt:lpstr>
      <vt:lpstr>Faceta</vt:lpstr>
      <vt:lpstr>CAMBIOS EN EL CUIDADOR/FAMILIAR</vt:lpstr>
      <vt:lpstr>Presentación de PowerPoint</vt:lpstr>
      <vt:lpstr>Aceptación de la enfermedad</vt:lpstr>
      <vt:lpstr>Fases</vt:lpstr>
      <vt:lpstr>Nuevas Crisis</vt:lpstr>
      <vt:lpstr>Cambios en la organización familiar</vt:lpstr>
      <vt:lpstr>Roles familiares</vt:lpstr>
      <vt:lpstr>Fases</vt:lpstr>
      <vt:lpstr>¿ Y si no llego a la fase 5?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Aceptación de la enfermedad</dc:title>
  <dc:creator>Andrea_646.038.133</dc:creator>
  <cp:lastModifiedBy>Andrea_646.038.133</cp:lastModifiedBy>
  <cp:revision>17</cp:revision>
  <dcterms:created xsi:type="dcterms:W3CDTF">2021-07-02T10:21:37Z</dcterms:created>
  <dcterms:modified xsi:type="dcterms:W3CDTF">2021-07-05T08:55:23Z</dcterms:modified>
</cp:coreProperties>
</file>